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4"/>
  </p:notesMasterIdLst>
  <p:sldIdLst>
    <p:sldId id="392" r:id="rId2"/>
    <p:sldId id="386" r:id="rId3"/>
    <p:sldId id="407" r:id="rId4"/>
    <p:sldId id="358" r:id="rId5"/>
    <p:sldId id="359" r:id="rId6"/>
    <p:sldId id="360" r:id="rId7"/>
    <p:sldId id="413" r:id="rId8"/>
    <p:sldId id="276" r:id="rId9"/>
    <p:sldId id="394" r:id="rId10"/>
    <p:sldId id="277" r:id="rId11"/>
    <p:sldId id="281" r:id="rId12"/>
    <p:sldId id="283" r:id="rId13"/>
    <p:sldId id="284" r:id="rId14"/>
    <p:sldId id="286" r:id="rId15"/>
    <p:sldId id="288" r:id="rId16"/>
    <p:sldId id="289" r:id="rId17"/>
    <p:sldId id="290" r:id="rId18"/>
    <p:sldId id="327" r:id="rId19"/>
    <p:sldId id="404" r:id="rId20"/>
    <p:sldId id="396" r:id="rId21"/>
    <p:sldId id="397" r:id="rId22"/>
    <p:sldId id="398" r:id="rId23"/>
    <p:sldId id="399" r:id="rId24"/>
    <p:sldId id="400" r:id="rId25"/>
    <p:sldId id="401" r:id="rId26"/>
    <p:sldId id="402" r:id="rId27"/>
    <p:sldId id="361" r:id="rId28"/>
    <p:sldId id="389" r:id="rId29"/>
    <p:sldId id="291" r:id="rId30"/>
    <p:sldId id="387" r:id="rId31"/>
    <p:sldId id="259" r:id="rId32"/>
    <p:sldId id="258" r:id="rId33"/>
    <p:sldId id="408" r:id="rId34"/>
    <p:sldId id="409" r:id="rId35"/>
    <p:sldId id="403" r:id="rId36"/>
    <p:sldId id="363" r:id="rId37"/>
    <p:sldId id="293" r:id="rId38"/>
    <p:sldId id="296" r:id="rId39"/>
    <p:sldId id="365" r:id="rId40"/>
    <p:sldId id="366" r:id="rId41"/>
    <p:sldId id="367" r:id="rId42"/>
    <p:sldId id="368" r:id="rId43"/>
    <p:sldId id="369" r:id="rId44"/>
    <p:sldId id="364" r:id="rId45"/>
    <p:sldId id="376" r:id="rId46"/>
    <p:sldId id="375" r:id="rId47"/>
    <p:sldId id="384" r:id="rId48"/>
    <p:sldId id="405" r:id="rId49"/>
    <p:sldId id="406" r:id="rId50"/>
    <p:sldId id="410" r:id="rId51"/>
    <p:sldId id="411" r:id="rId52"/>
    <p:sldId id="41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dmhall\My%20Documents\Bill\Generations%20Involved%20Char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50000">
                  <a:srgbClr val="333399">
                    <a:lumMod val="75000"/>
                  </a:srgbClr>
                </a:gs>
                <a:gs pos="100000">
                  <a:srgbClr val="333399">
                    <a:lumMod val="50000"/>
                  </a:srgbClr>
                </a:gs>
              </a:gsLst>
              <a:lin ang="5400000" scaled="0"/>
            </a:gradFill>
          </c:spPr>
          <c:invertIfNegative val="0"/>
          <c:dLbls>
            <c:dLbl>
              <c:idx val="3"/>
              <c:layout>
                <c:manualLayout>
                  <c:x val="0.00208333333333334"/>
                  <c:y val="0.0999781003937008"/>
                </c:manualLayout>
              </c:layout>
              <c:tx>
                <c:rich>
                  <a:bodyPr/>
                  <a:lstStyle/>
                  <a:p>
                    <a:r>
                      <a:rPr lang="en-US" sz="2000" dirty="0"/>
                      <a:t>17.0%</a:t>
                    </a:r>
                  </a:p>
                </c:rich>
              </c:tx>
              <c:dLblPos val="outEnd"/>
              <c:showLegendKey val="0"/>
              <c:showVal val="1"/>
              <c:showCatName val="0"/>
              <c:showSerName val="0"/>
              <c:showPercent val="0"/>
              <c:showBubbleSize val="0"/>
            </c:dLbl>
            <c:txPr>
              <a:bodyPr/>
              <a:lstStyle/>
              <a:p>
                <a:pPr>
                  <a:defRPr sz="2400">
                    <a:solidFill>
                      <a:schemeClr val="bg1"/>
                    </a:solidFill>
                    <a:latin typeface="Calibri"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Evangelical</c:v>
                </c:pt>
                <c:pt idx="1">
                  <c:v>Mainline</c:v>
                </c:pt>
                <c:pt idx="2">
                  <c:v>Catholic</c:v>
                </c:pt>
                <c:pt idx="3">
                  <c:v>Total</c:v>
                </c:pt>
              </c:strCache>
            </c:strRef>
          </c:cat>
          <c:val>
            <c:numRef>
              <c:f>Sheet1!$B$2:$B$5</c:f>
              <c:numCache>
                <c:formatCode>0.0%</c:formatCode>
                <c:ptCount val="4"/>
                <c:pt idx="0">
                  <c:v>0.0930000000000002</c:v>
                </c:pt>
                <c:pt idx="1">
                  <c:v>0.026</c:v>
                </c:pt>
                <c:pt idx="2">
                  <c:v>0.0490000000000001</c:v>
                </c:pt>
                <c:pt idx="3">
                  <c:v>0.17</c:v>
                </c:pt>
              </c:numCache>
            </c:numRef>
          </c:val>
        </c:ser>
        <c:dLbls>
          <c:showLegendKey val="0"/>
          <c:showVal val="0"/>
          <c:showCatName val="0"/>
          <c:showSerName val="0"/>
          <c:showPercent val="0"/>
          <c:showBubbleSize val="0"/>
        </c:dLbls>
        <c:gapWidth val="100"/>
        <c:axId val="1157348552"/>
        <c:axId val="1157351800"/>
      </c:barChart>
      <c:catAx>
        <c:axId val="1157348552"/>
        <c:scaling>
          <c:orientation val="minMax"/>
        </c:scaling>
        <c:delete val="0"/>
        <c:axPos val="b"/>
        <c:majorTickMark val="none"/>
        <c:minorTickMark val="none"/>
        <c:tickLblPos val="nextTo"/>
        <c:spPr>
          <a:ln>
            <a:solidFill>
              <a:schemeClr val="accent3">
                <a:lumMod val="85000"/>
              </a:schemeClr>
            </a:solidFill>
          </a:ln>
        </c:spPr>
        <c:txPr>
          <a:bodyPr/>
          <a:lstStyle/>
          <a:p>
            <a:pPr>
              <a:defRPr sz="2200">
                <a:latin typeface="Calibri" pitchFamily="34" charset="0"/>
              </a:defRPr>
            </a:pPr>
            <a:endParaRPr lang="en-US"/>
          </a:p>
        </c:txPr>
        <c:crossAx val="1157351800"/>
        <c:crosses val="autoZero"/>
        <c:auto val="1"/>
        <c:lblAlgn val="ctr"/>
        <c:lblOffset val="100"/>
        <c:noMultiLvlLbl val="0"/>
      </c:catAx>
      <c:valAx>
        <c:axId val="1157351800"/>
        <c:scaling>
          <c:orientation val="minMax"/>
        </c:scaling>
        <c:delete val="0"/>
        <c:axPos val="l"/>
        <c:majorGridlines>
          <c:spPr>
            <a:ln>
              <a:solidFill>
                <a:schemeClr val="accent3">
                  <a:lumMod val="85000"/>
                </a:schemeClr>
              </a:solidFill>
            </a:ln>
          </c:spPr>
        </c:majorGridlines>
        <c:numFmt formatCode="0.0%" sourceLinked="1"/>
        <c:majorTickMark val="in"/>
        <c:minorTickMark val="none"/>
        <c:tickLblPos val="nextTo"/>
        <c:spPr>
          <a:ln>
            <a:solidFill>
              <a:schemeClr val="accent3">
                <a:lumMod val="95000"/>
              </a:schemeClr>
            </a:solidFill>
          </a:ln>
        </c:spPr>
        <c:txPr>
          <a:bodyPr/>
          <a:lstStyle/>
          <a:p>
            <a:pPr>
              <a:defRPr sz="2000">
                <a:latin typeface="Calibri" pitchFamily="34" charset="0"/>
              </a:defRPr>
            </a:pPr>
            <a:endParaRPr lang="en-US"/>
          </a:p>
        </c:txPr>
        <c:crossAx val="1157348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50000">
                  <a:srgbClr val="333399">
                    <a:lumMod val="75000"/>
                  </a:srgbClr>
                </a:gs>
                <a:gs pos="100000">
                  <a:srgbClr val="333399">
                    <a:lumMod val="50000"/>
                  </a:srgbClr>
                </a:gs>
              </a:gsLst>
              <a:lin ang="5400000" scaled="0"/>
            </a:gradFill>
          </c:spPr>
          <c:invertIfNegative val="0"/>
          <c:dLbls>
            <c:txPr>
              <a:bodyPr/>
              <a:lstStyle/>
              <a:p>
                <a:pPr>
                  <a:defRPr sz="1600">
                    <a:solidFill>
                      <a:schemeClr val="accent2"/>
                    </a:solidFill>
                    <a:latin typeface="Calibri" pitchFamily="34" charset="0"/>
                  </a:defRPr>
                </a:pPr>
                <a:endParaRPr lang="en-US"/>
              </a:p>
            </c:txPr>
            <c:dLblPos val="outEnd"/>
            <c:showLegendKey val="0"/>
            <c:showVal val="1"/>
            <c:showCatName val="0"/>
            <c:showSerName val="0"/>
            <c:showPercent val="0"/>
            <c:showBubbleSize val="0"/>
            <c:showLeaderLines val="0"/>
          </c:dLbls>
          <c:cat>
            <c:strRef>
              <c:f>Sheet1!$A$2:$A$23</c:f>
              <c:strCache>
                <c:ptCount val="22"/>
                <c:pt idx="0">
                  <c:v>Pre 1800</c:v>
                </c:pt>
                <c:pt idx="1">
                  <c:v>1800s</c:v>
                </c:pt>
                <c:pt idx="2">
                  <c:v>1810s</c:v>
                </c:pt>
                <c:pt idx="3">
                  <c:v>1820s</c:v>
                </c:pt>
                <c:pt idx="4">
                  <c:v>1830s</c:v>
                </c:pt>
                <c:pt idx="5">
                  <c:v>1840s</c:v>
                </c:pt>
                <c:pt idx="6">
                  <c:v>1850s</c:v>
                </c:pt>
                <c:pt idx="7">
                  <c:v>1860s</c:v>
                </c:pt>
                <c:pt idx="8">
                  <c:v>1870s</c:v>
                </c:pt>
                <c:pt idx="9">
                  <c:v>1880s</c:v>
                </c:pt>
                <c:pt idx="10">
                  <c:v>1890s</c:v>
                </c:pt>
                <c:pt idx="11">
                  <c:v>1900s</c:v>
                </c:pt>
                <c:pt idx="12">
                  <c:v>1910s</c:v>
                </c:pt>
                <c:pt idx="13">
                  <c:v>1920s</c:v>
                </c:pt>
                <c:pt idx="14">
                  <c:v>1930s</c:v>
                </c:pt>
                <c:pt idx="15">
                  <c:v>1940s</c:v>
                </c:pt>
                <c:pt idx="16">
                  <c:v>1950s</c:v>
                </c:pt>
                <c:pt idx="17">
                  <c:v>1960s</c:v>
                </c:pt>
                <c:pt idx="18">
                  <c:v>1970s</c:v>
                </c:pt>
                <c:pt idx="19">
                  <c:v>1980s</c:v>
                </c:pt>
                <c:pt idx="20">
                  <c:v>1990s</c:v>
                </c:pt>
                <c:pt idx="21">
                  <c:v>2000s</c:v>
                </c:pt>
              </c:strCache>
            </c:strRef>
          </c:cat>
          <c:val>
            <c:numRef>
              <c:f>Sheet1!$B$2:$B$23</c:f>
              <c:numCache>
                <c:formatCode>0.0%</c:formatCode>
                <c:ptCount val="22"/>
                <c:pt idx="0">
                  <c:v>-0.023</c:v>
                </c:pt>
                <c:pt idx="1">
                  <c:v>-0.01</c:v>
                </c:pt>
                <c:pt idx="2">
                  <c:v>-0.02</c:v>
                </c:pt>
                <c:pt idx="3">
                  <c:v>-0.021</c:v>
                </c:pt>
                <c:pt idx="4">
                  <c:v>-0.019</c:v>
                </c:pt>
                <c:pt idx="5">
                  <c:v>-0.019</c:v>
                </c:pt>
                <c:pt idx="6">
                  <c:v>-0.022</c:v>
                </c:pt>
                <c:pt idx="7">
                  <c:v>-0.034</c:v>
                </c:pt>
                <c:pt idx="8">
                  <c:v>-0.018</c:v>
                </c:pt>
                <c:pt idx="9">
                  <c:v>-0.011</c:v>
                </c:pt>
                <c:pt idx="10">
                  <c:v>-0.02</c:v>
                </c:pt>
                <c:pt idx="11">
                  <c:v>-0.02</c:v>
                </c:pt>
                <c:pt idx="12">
                  <c:v>-0.012</c:v>
                </c:pt>
                <c:pt idx="13">
                  <c:v>-0.017</c:v>
                </c:pt>
                <c:pt idx="14">
                  <c:v>-0.0270000000000001</c:v>
                </c:pt>
                <c:pt idx="15">
                  <c:v>-0.02</c:v>
                </c:pt>
                <c:pt idx="16">
                  <c:v>-0.023</c:v>
                </c:pt>
                <c:pt idx="17">
                  <c:v>-0.017</c:v>
                </c:pt>
                <c:pt idx="18">
                  <c:v>0.0</c:v>
                </c:pt>
                <c:pt idx="19">
                  <c:v>0.05</c:v>
                </c:pt>
                <c:pt idx="20">
                  <c:v>0.035</c:v>
                </c:pt>
                <c:pt idx="21">
                  <c:v>0.074</c:v>
                </c:pt>
              </c:numCache>
            </c:numRef>
          </c:val>
        </c:ser>
        <c:dLbls>
          <c:showLegendKey val="0"/>
          <c:showVal val="0"/>
          <c:showCatName val="0"/>
          <c:showSerName val="0"/>
          <c:showPercent val="0"/>
          <c:showBubbleSize val="0"/>
        </c:dLbls>
        <c:gapWidth val="100"/>
        <c:axId val="646604264"/>
        <c:axId val="646558232"/>
      </c:barChart>
      <c:catAx>
        <c:axId val="646604264"/>
        <c:scaling>
          <c:orientation val="minMax"/>
        </c:scaling>
        <c:delete val="0"/>
        <c:axPos val="b"/>
        <c:majorTickMark val="none"/>
        <c:minorTickMark val="none"/>
        <c:tickLblPos val="low"/>
        <c:spPr>
          <a:ln>
            <a:solidFill>
              <a:schemeClr val="accent3">
                <a:lumMod val="85000"/>
              </a:schemeClr>
            </a:solidFill>
          </a:ln>
        </c:spPr>
        <c:txPr>
          <a:bodyPr/>
          <a:lstStyle/>
          <a:p>
            <a:pPr>
              <a:defRPr sz="1800">
                <a:latin typeface="Calibri" pitchFamily="34" charset="0"/>
              </a:defRPr>
            </a:pPr>
            <a:endParaRPr lang="en-US"/>
          </a:p>
        </c:txPr>
        <c:crossAx val="646558232"/>
        <c:crosses val="autoZero"/>
        <c:auto val="1"/>
        <c:lblAlgn val="ctr"/>
        <c:lblOffset val="100"/>
        <c:noMultiLvlLbl val="0"/>
      </c:catAx>
      <c:valAx>
        <c:axId val="646558232"/>
        <c:scaling>
          <c:orientation val="minMax"/>
        </c:scaling>
        <c:delete val="0"/>
        <c:axPos val="l"/>
        <c:majorGridlines>
          <c:spPr>
            <a:ln>
              <a:solidFill>
                <a:schemeClr val="accent3">
                  <a:lumMod val="85000"/>
                </a:schemeClr>
              </a:solidFill>
            </a:ln>
          </c:spPr>
        </c:majorGridlines>
        <c:numFmt formatCode="0.0%" sourceLinked="1"/>
        <c:majorTickMark val="in"/>
        <c:minorTickMark val="none"/>
        <c:tickLblPos val="nextTo"/>
        <c:spPr>
          <a:ln>
            <a:solidFill>
              <a:schemeClr val="accent3">
                <a:lumMod val="95000"/>
              </a:schemeClr>
            </a:solidFill>
          </a:ln>
        </c:spPr>
        <c:txPr>
          <a:bodyPr/>
          <a:lstStyle/>
          <a:p>
            <a:pPr>
              <a:defRPr sz="2000">
                <a:latin typeface="Calibri" pitchFamily="34" charset="0"/>
              </a:defRPr>
            </a:pPr>
            <a:endParaRPr lang="en-US"/>
          </a:p>
        </c:txPr>
        <c:crossAx val="646604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50000">
                  <a:srgbClr val="333399">
                    <a:lumMod val="75000"/>
                  </a:srgbClr>
                </a:gs>
                <a:gs pos="100000">
                  <a:srgbClr val="333399">
                    <a:lumMod val="50000"/>
                  </a:srgbClr>
                </a:gs>
              </a:gsLst>
              <a:lin ang="5400000" scaled="0"/>
            </a:gradFill>
          </c:spPr>
          <c:invertIfNegative val="0"/>
          <c:dLbls>
            <c:txPr>
              <a:bodyPr/>
              <a:lstStyle/>
              <a:p>
                <a:pPr>
                  <a:defRPr sz="1600">
                    <a:solidFill>
                      <a:schemeClr val="bg1"/>
                    </a:solidFill>
                    <a:latin typeface="Calibri" pitchFamily="34" charset="0"/>
                  </a:defRPr>
                </a:pPr>
                <a:endParaRPr lang="en-US"/>
              </a:p>
            </c:txPr>
            <c:dLblPos val="inEnd"/>
            <c:showLegendKey val="0"/>
            <c:showVal val="1"/>
            <c:showCatName val="0"/>
            <c:showSerName val="0"/>
            <c:showPercent val="0"/>
            <c:showBubbleSize val="0"/>
            <c:showLeaderLines val="0"/>
          </c:dLbls>
          <c:cat>
            <c:strRef>
              <c:f>Sheet1!$A$2:$A$11</c:f>
              <c:strCache>
                <c:ptCount val="10"/>
                <c:pt idx="0">
                  <c:v>1-49</c:v>
                </c:pt>
                <c:pt idx="1">
                  <c:v>50-99</c:v>
                </c:pt>
                <c:pt idx="2">
                  <c:v>100-149</c:v>
                </c:pt>
                <c:pt idx="3">
                  <c:v>150-199</c:v>
                </c:pt>
                <c:pt idx="4">
                  <c:v>200-299</c:v>
                </c:pt>
                <c:pt idx="5">
                  <c:v>300-399</c:v>
                </c:pt>
                <c:pt idx="6">
                  <c:v>400-499</c:v>
                </c:pt>
                <c:pt idx="7">
                  <c:v>500-999</c:v>
                </c:pt>
                <c:pt idx="8">
                  <c:v>1000-1999</c:v>
                </c:pt>
                <c:pt idx="9">
                  <c:v>2000+</c:v>
                </c:pt>
              </c:strCache>
            </c:strRef>
          </c:cat>
          <c:val>
            <c:numRef>
              <c:f>Sheet1!$B$2:$B$11</c:f>
              <c:numCache>
                <c:formatCode>0.0%</c:formatCode>
                <c:ptCount val="10"/>
                <c:pt idx="0">
                  <c:v>0.028</c:v>
                </c:pt>
                <c:pt idx="1">
                  <c:v>-0.011</c:v>
                </c:pt>
                <c:pt idx="2">
                  <c:v>-0.017</c:v>
                </c:pt>
                <c:pt idx="3">
                  <c:v>-0.021</c:v>
                </c:pt>
                <c:pt idx="4">
                  <c:v>-0.022</c:v>
                </c:pt>
                <c:pt idx="5">
                  <c:v>-0.017</c:v>
                </c:pt>
                <c:pt idx="6">
                  <c:v>-0.018</c:v>
                </c:pt>
                <c:pt idx="7">
                  <c:v>-0.016</c:v>
                </c:pt>
                <c:pt idx="8">
                  <c:v>0.04</c:v>
                </c:pt>
                <c:pt idx="9">
                  <c:v>0.028</c:v>
                </c:pt>
              </c:numCache>
            </c:numRef>
          </c:val>
        </c:ser>
        <c:dLbls>
          <c:showLegendKey val="0"/>
          <c:showVal val="0"/>
          <c:showCatName val="0"/>
          <c:showSerName val="0"/>
          <c:showPercent val="0"/>
          <c:showBubbleSize val="0"/>
        </c:dLbls>
        <c:gapWidth val="100"/>
        <c:axId val="354673752"/>
        <c:axId val="666164664"/>
      </c:barChart>
      <c:catAx>
        <c:axId val="354673752"/>
        <c:scaling>
          <c:orientation val="minMax"/>
        </c:scaling>
        <c:delete val="0"/>
        <c:axPos val="b"/>
        <c:majorTickMark val="none"/>
        <c:minorTickMark val="none"/>
        <c:tickLblPos val="low"/>
        <c:spPr>
          <a:ln>
            <a:solidFill>
              <a:schemeClr val="accent3">
                <a:lumMod val="85000"/>
              </a:schemeClr>
            </a:solidFill>
          </a:ln>
        </c:spPr>
        <c:txPr>
          <a:bodyPr/>
          <a:lstStyle/>
          <a:p>
            <a:pPr>
              <a:defRPr sz="1800">
                <a:latin typeface="Calibri" pitchFamily="34" charset="0"/>
              </a:defRPr>
            </a:pPr>
            <a:endParaRPr lang="en-US"/>
          </a:p>
        </c:txPr>
        <c:crossAx val="666164664"/>
        <c:crosses val="autoZero"/>
        <c:auto val="1"/>
        <c:lblAlgn val="ctr"/>
        <c:lblOffset val="100"/>
        <c:noMultiLvlLbl val="0"/>
      </c:catAx>
      <c:valAx>
        <c:axId val="666164664"/>
        <c:scaling>
          <c:orientation val="minMax"/>
        </c:scaling>
        <c:delete val="0"/>
        <c:axPos val="l"/>
        <c:majorGridlines>
          <c:spPr>
            <a:ln>
              <a:solidFill>
                <a:schemeClr val="accent3">
                  <a:lumMod val="85000"/>
                </a:schemeClr>
              </a:solidFill>
            </a:ln>
          </c:spPr>
        </c:majorGridlines>
        <c:numFmt formatCode="0.0%" sourceLinked="1"/>
        <c:majorTickMark val="in"/>
        <c:minorTickMark val="none"/>
        <c:tickLblPos val="nextTo"/>
        <c:spPr>
          <a:ln>
            <a:solidFill>
              <a:schemeClr val="accent3">
                <a:lumMod val="95000"/>
              </a:schemeClr>
            </a:solidFill>
          </a:ln>
        </c:spPr>
        <c:txPr>
          <a:bodyPr/>
          <a:lstStyle/>
          <a:p>
            <a:pPr>
              <a:defRPr sz="2000">
                <a:latin typeface="Calibri" pitchFamily="34" charset="0"/>
              </a:defRPr>
            </a:pPr>
            <a:endParaRPr lang="en-US"/>
          </a:p>
        </c:txPr>
        <c:crossAx val="354673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solidFill>
                  <a:schemeClr val="tx2"/>
                </a:solidFill>
              </a:rPr>
              <a:t>Generations Involved in Church</a:t>
            </a:r>
          </a:p>
        </c:rich>
      </c:tx>
      <c:layout/>
      <c:overlay val="0"/>
    </c:title>
    <c:autoTitleDeleted val="0"/>
    <c:view3D>
      <c:rotX val="15"/>
      <c:rotY val="20"/>
      <c:rAngAx val="1"/>
    </c:view3D>
    <c:floor>
      <c:thickness val="0"/>
      <c:spPr>
        <a:noFill/>
        <a:ln w="9525">
          <a:noFill/>
        </a:ln>
      </c:spPr>
    </c:floor>
    <c:sideWall>
      <c:thickness val="0"/>
      <c:spPr>
        <a:noFill/>
      </c:spPr>
    </c:sideWall>
    <c:backWall>
      <c:thickness val="0"/>
      <c:spPr>
        <a:noFill/>
        <a:ln w="25400">
          <a:noFill/>
        </a:ln>
      </c:spPr>
    </c:backWall>
    <c:plotArea>
      <c:layout/>
      <c:bar3DChart>
        <c:barDir val="col"/>
        <c:grouping val="clustered"/>
        <c:varyColors val="0"/>
        <c:ser>
          <c:idx val="0"/>
          <c:order val="0"/>
          <c:tx>
            <c:strRef>
              <c:f>Sheet1!$A$2</c:f>
              <c:strCache>
                <c:ptCount val="1"/>
                <c:pt idx="0">
                  <c:v>Builders (born &lt;1946)</c:v>
                </c:pt>
              </c:strCache>
            </c:strRef>
          </c:tx>
          <c:invertIfNegative val="0"/>
          <c:dLbls>
            <c:dLbl>
              <c:idx val="0"/>
              <c:layout>
                <c:manualLayout>
                  <c:x val="-0.00449438149230217"/>
                  <c:y val="0.109623942302597"/>
                </c:manualLayout>
              </c:layout>
              <c:spPr/>
              <c:txPr>
                <a:bodyPr/>
                <a:lstStyle/>
                <a:p>
                  <a:pPr>
                    <a:defRPr sz="2400">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c:f>
              <c:strCache>
                <c:ptCount val="1"/>
                <c:pt idx="0">
                  <c:v>Percentage</c:v>
                </c:pt>
              </c:strCache>
            </c:strRef>
          </c:cat>
          <c:val>
            <c:numRef>
              <c:f>Sheet1!$B$2</c:f>
              <c:numCache>
                <c:formatCode>0%</c:formatCode>
                <c:ptCount val="1"/>
                <c:pt idx="0">
                  <c:v>0.65</c:v>
                </c:pt>
              </c:numCache>
            </c:numRef>
          </c:val>
        </c:ser>
        <c:ser>
          <c:idx val="1"/>
          <c:order val="1"/>
          <c:tx>
            <c:strRef>
              <c:f>Sheet1!$A$3</c:f>
              <c:strCache>
                <c:ptCount val="1"/>
                <c:pt idx="0">
                  <c:v>Boomers (born 1947-1964)</c:v>
                </c:pt>
              </c:strCache>
            </c:strRef>
          </c:tx>
          <c:invertIfNegative val="0"/>
          <c:dLbls>
            <c:dLbl>
              <c:idx val="0"/>
              <c:layout>
                <c:manualLayout>
                  <c:x val="-0.00299625432820144"/>
                  <c:y val="0.0994263662744482"/>
                </c:manualLayout>
              </c:layout>
              <c:spPr/>
              <c:txPr>
                <a:bodyPr/>
                <a:lstStyle/>
                <a:p>
                  <a:pPr>
                    <a:defRPr sz="2400">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c:f>
              <c:strCache>
                <c:ptCount val="1"/>
                <c:pt idx="0">
                  <c:v>Percentage</c:v>
                </c:pt>
              </c:strCache>
            </c:strRef>
          </c:cat>
          <c:val>
            <c:numRef>
              <c:f>Sheet1!$B$3</c:f>
              <c:numCache>
                <c:formatCode>0%</c:formatCode>
                <c:ptCount val="1"/>
                <c:pt idx="0">
                  <c:v>0.35</c:v>
                </c:pt>
              </c:numCache>
            </c:numRef>
          </c:val>
        </c:ser>
        <c:ser>
          <c:idx val="2"/>
          <c:order val="2"/>
          <c:tx>
            <c:strRef>
              <c:f>Sheet1!$A$4</c:f>
              <c:strCache>
                <c:ptCount val="1"/>
                <c:pt idx="0">
                  <c:v>Busters (born 1965-1976)</c:v>
                </c:pt>
              </c:strCache>
            </c:strRef>
          </c:tx>
          <c:spPr>
            <a:solidFill>
              <a:schemeClr val="bg2">
                <a:lumMod val="50000"/>
              </a:schemeClr>
            </a:solidFill>
          </c:spPr>
          <c:invertIfNegative val="0"/>
          <c:dLbls>
            <c:dLbl>
              <c:idx val="0"/>
              <c:layout>
                <c:manualLayout>
                  <c:x val="-0.00299625432820144"/>
                  <c:y val="0.081580608225188"/>
                </c:manualLayout>
              </c:layout>
              <c:spPr/>
              <c:txPr>
                <a:bodyPr/>
                <a:lstStyle/>
                <a:p>
                  <a:pPr>
                    <a:defRPr sz="2400">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c:f>
              <c:strCache>
                <c:ptCount val="1"/>
                <c:pt idx="0">
                  <c:v>Percentage</c:v>
                </c:pt>
              </c:strCache>
            </c:strRef>
          </c:cat>
          <c:val>
            <c:numRef>
              <c:f>Sheet1!$B$4</c:f>
              <c:numCache>
                <c:formatCode>0%</c:formatCode>
                <c:ptCount val="1"/>
                <c:pt idx="0">
                  <c:v>0.15</c:v>
                </c:pt>
              </c:numCache>
            </c:numRef>
          </c:val>
        </c:ser>
        <c:ser>
          <c:idx val="3"/>
          <c:order val="3"/>
          <c:tx>
            <c:strRef>
              <c:f>Sheet1!$A$5</c:f>
              <c:strCache>
                <c:ptCount val="1"/>
                <c:pt idx="0">
                  <c:v>Bridgers (born 1977-1994)</c:v>
                </c:pt>
              </c:strCache>
            </c:strRef>
          </c:tx>
          <c:invertIfNegative val="0"/>
          <c:dLbls>
            <c:dLbl>
              <c:idx val="0"/>
              <c:layout>
                <c:manualLayout>
                  <c:x val="-0.00599250865640288"/>
                  <c:y val="0.0560866681548169"/>
                </c:manualLayout>
              </c:layout>
              <c:spPr/>
              <c:txPr>
                <a:bodyPr/>
                <a:lstStyle/>
                <a:p>
                  <a:pPr>
                    <a:defRPr sz="2400">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c:f>
              <c:strCache>
                <c:ptCount val="1"/>
                <c:pt idx="0">
                  <c:v>Percentage</c:v>
                </c:pt>
              </c:strCache>
            </c:strRef>
          </c:cat>
          <c:val>
            <c:numRef>
              <c:f>Sheet1!$B$5</c:f>
              <c:numCache>
                <c:formatCode>0%</c:formatCode>
                <c:ptCount val="1"/>
                <c:pt idx="0">
                  <c:v>0.04</c:v>
                </c:pt>
              </c:numCache>
            </c:numRef>
          </c:val>
        </c:ser>
        <c:dLbls>
          <c:showLegendKey val="0"/>
          <c:showVal val="1"/>
          <c:showCatName val="0"/>
          <c:showSerName val="0"/>
          <c:showPercent val="0"/>
          <c:showBubbleSize val="0"/>
        </c:dLbls>
        <c:gapWidth val="150"/>
        <c:shape val="box"/>
        <c:axId val="357965736"/>
        <c:axId val="357968712"/>
        <c:axId val="0"/>
      </c:bar3DChart>
      <c:catAx>
        <c:axId val="357965736"/>
        <c:scaling>
          <c:orientation val="minMax"/>
        </c:scaling>
        <c:delete val="1"/>
        <c:axPos val="b"/>
        <c:majorTickMark val="out"/>
        <c:minorTickMark val="none"/>
        <c:tickLblPos val="none"/>
        <c:crossAx val="357968712"/>
        <c:crosses val="autoZero"/>
        <c:auto val="1"/>
        <c:lblAlgn val="ctr"/>
        <c:lblOffset val="100"/>
        <c:noMultiLvlLbl val="0"/>
      </c:catAx>
      <c:valAx>
        <c:axId val="357968712"/>
        <c:scaling>
          <c:orientation val="minMax"/>
        </c:scaling>
        <c:delete val="0"/>
        <c:axPos val="l"/>
        <c:majorGridlines/>
        <c:numFmt formatCode="0%" sourceLinked="1"/>
        <c:majorTickMark val="out"/>
        <c:minorTickMark val="none"/>
        <c:tickLblPos val="nextTo"/>
        <c:crossAx val="357965736"/>
        <c:crosses val="autoZero"/>
        <c:crossBetween val="between"/>
      </c:valAx>
      <c:spPr>
        <a:ln w="25400">
          <a:noFill/>
        </a:ln>
      </c:spPr>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50000">
                  <a:srgbClr val="333399">
                    <a:lumMod val="75000"/>
                  </a:srgbClr>
                </a:gs>
                <a:gs pos="100000">
                  <a:srgbClr val="333399">
                    <a:lumMod val="50000"/>
                  </a:srgbClr>
                </a:gs>
              </a:gsLst>
              <a:lin ang="5400000" scaled="0"/>
            </a:gradFill>
          </c:spPr>
          <c:invertIfNegative val="0"/>
          <c:dLbls>
            <c:dLbl>
              <c:idx val="0"/>
              <c:layout/>
              <c:tx>
                <c:rich>
                  <a:bodyPr/>
                  <a:lstStyle/>
                  <a:p>
                    <a:r>
                      <a:rPr lang="en-US" sz="1600" dirty="0"/>
                      <a:t>20.7%</a:t>
                    </a:r>
                  </a:p>
                </c:rich>
              </c:tx>
              <c:dLblPos val="inEnd"/>
              <c:showLegendKey val="0"/>
              <c:showVal val="1"/>
              <c:showCatName val="0"/>
              <c:showSerName val="0"/>
              <c:showPercent val="0"/>
              <c:showBubbleSize val="0"/>
            </c:dLbl>
            <c:dLbl>
              <c:idx val="1"/>
              <c:layout/>
              <c:tx>
                <c:rich>
                  <a:bodyPr/>
                  <a:lstStyle/>
                  <a:p>
                    <a:r>
                      <a:rPr lang="en-US" sz="1600" dirty="0"/>
                      <a:t>19.0%</a:t>
                    </a:r>
                  </a:p>
                </c:rich>
              </c:tx>
              <c:dLblPos val="inEnd"/>
              <c:showLegendKey val="0"/>
              <c:showVal val="1"/>
              <c:showCatName val="0"/>
              <c:showSerName val="0"/>
              <c:showPercent val="0"/>
              <c:showBubbleSize val="0"/>
            </c:dLbl>
            <c:dLbl>
              <c:idx val="2"/>
              <c:layout/>
              <c:tx>
                <c:rich>
                  <a:bodyPr/>
                  <a:lstStyle/>
                  <a:p>
                    <a:r>
                      <a:rPr lang="en-US" sz="1600" dirty="0"/>
                      <a:t>17.0%</a:t>
                    </a:r>
                  </a:p>
                </c:rich>
              </c:tx>
              <c:dLblPos val="inEnd"/>
              <c:showLegendKey val="0"/>
              <c:showVal val="1"/>
              <c:showCatName val="0"/>
              <c:showSerName val="0"/>
              <c:showPercent val="0"/>
              <c:showBubbleSize val="0"/>
            </c:dLbl>
            <c:dLbl>
              <c:idx val="3"/>
              <c:layout/>
              <c:tx>
                <c:rich>
                  <a:bodyPr/>
                  <a:lstStyle/>
                  <a:p>
                    <a:r>
                      <a:rPr lang="en-US" sz="1600" dirty="0"/>
                      <a:t>16.7%</a:t>
                    </a:r>
                  </a:p>
                </c:rich>
              </c:tx>
              <c:dLblPos val="inEnd"/>
              <c:showLegendKey val="0"/>
              <c:showVal val="1"/>
              <c:showCatName val="0"/>
              <c:showSerName val="0"/>
              <c:showPercent val="0"/>
              <c:showBubbleSize val="0"/>
            </c:dLbl>
            <c:dLbl>
              <c:idx val="4"/>
              <c:layout/>
              <c:tx>
                <c:rich>
                  <a:bodyPr/>
                  <a:lstStyle/>
                  <a:p>
                    <a:r>
                      <a:rPr lang="en-US" sz="1600" dirty="0"/>
                      <a:t>15.4%</a:t>
                    </a:r>
                  </a:p>
                </c:rich>
              </c:tx>
              <c:dLblPos val="inEnd"/>
              <c:showLegendKey val="0"/>
              <c:showVal val="1"/>
              <c:showCatName val="0"/>
              <c:showSerName val="0"/>
              <c:showPercent val="0"/>
              <c:showBubbleSize val="0"/>
            </c:dLbl>
            <c:dLbl>
              <c:idx val="5"/>
              <c:layout/>
              <c:tx>
                <c:rich>
                  <a:bodyPr/>
                  <a:lstStyle/>
                  <a:p>
                    <a:r>
                      <a:rPr lang="en-US" sz="1600" dirty="0"/>
                      <a:t>12.9%</a:t>
                    </a:r>
                  </a:p>
                </c:rich>
              </c:tx>
              <c:dLblPos val="inEnd"/>
              <c:showLegendKey val="0"/>
              <c:showVal val="1"/>
              <c:showCatName val="0"/>
              <c:showSerName val="0"/>
              <c:showPercent val="0"/>
              <c:showBubbleSize val="0"/>
            </c:dLbl>
            <c:txPr>
              <a:bodyPr/>
              <a:lstStyle/>
              <a:p>
                <a:pPr>
                  <a:defRPr sz="2000">
                    <a:solidFill>
                      <a:schemeClr val="bg1"/>
                    </a:solidFill>
                    <a:latin typeface="Calibri"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1990</c:v>
                </c:pt>
                <c:pt idx="1">
                  <c:v>2000</c:v>
                </c:pt>
                <c:pt idx="2">
                  <c:v>2009</c:v>
                </c:pt>
                <c:pt idx="3">
                  <c:v>2010 est</c:v>
                </c:pt>
                <c:pt idx="4">
                  <c:v>2020 est</c:v>
                </c:pt>
                <c:pt idx="5">
                  <c:v>2050 est</c:v>
                </c:pt>
              </c:strCache>
            </c:strRef>
          </c:cat>
          <c:val>
            <c:numRef>
              <c:f>Sheet1!$B$2:$B$7</c:f>
              <c:numCache>
                <c:formatCode>0.0%</c:formatCode>
                <c:ptCount val="6"/>
                <c:pt idx="0">
                  <c:v>0.207</c:v>
                </c:pt>
                <c:pt idx="1">
                  <c:v>0.19</c:v>
                </c:pt>
                <c:pt idx="2">
                  <c:v>0.17</c:v>
                </c:pt>
                <c:pt idx="3">
                  <c:v>0.167</c:v>
                </c:pt>
                <c:pt idx="4">
                  <c:v>0.154</c:v>
                </c:pt>
                <c:pt idx="5">
                  <c:v>0.129</c:v>
                </c:pt>
              </c:numCache>
            </c:numRef>
          </c:val>
        </c:ser>
        <c:dLbls>
          <c:showLegendKey val="0"/>
          <c:showVal val="0"/>
          <c:showCatName val="0"/>
          <c:showSerName val="0"/>
          <c:showPercent val="0"/>
          <c:showBubbleSize val="0"/>
        </c:dLbls>
        <c:gapWidth val="100"/>
        <c:axId val="477159384"/>
        <c:axId val="646198408"/>
      </c:barChart>
      <c:catAx>
        <c:axId val="477159384"/>
        <c:scaling>
          <c:orientation val="minMax"/>
        </c:scaling>
        <c:delete val="0"/>
        <c:axPos val="b"/>
        <c:majorTickMark val="none"/>
        <c:minorTickMark val="none"/>
        <c:tickLblPos val="nextTo"/>
        <c:spPr>
          <a:ln>
            <a:solidFill>
              <a:schemeClr val="accent3">
                <a:lumMod val="85000"/>
              </a:schemeClr>
            </a:solidFill>
          </a:ln>
        </c:spPr>
        <c:txPr>
          <a:bodyPr/>
          <a:lstStyle/>
          <a:p>
            <a:pPr>
              <a:defRPr sz="2200">
                <a:latin typeface="Calibri" pitchFamily="34" charset="0"/>
              </a:defRPr>
            </a:pPr>
            <a:endParaRPr lang="en-US"/>
          </a:p>
        </c:txPr>
        <c:crossAx val="646198408"/>
        <c:crosses val="autoZero"/>
        <c:auto val="1"/>
        <c:lblAlgn val="ctr"/>
        <c:lblOffset val="100"/>
        <c:noMultiLvlLbl val="0"/>
      </c:catAx>
      <c:valAx>
        <c:axId val="646198408"/>
        <c:scaling>
          <c:orientation val="minMax"/>
        </c:scaling>
        <c:delete val="0"/>
        <c:axPos val="l"/>
        <c:majorGridlines>
          <c:spPr>
            <a:ln>
              <a:solidFill>
                <a:schemeClr val="accent3">
                  <a:lumMod val="85000"/>
                </a:schemeClr>
              </a:solidFill>
            </a:ln>
          </c:spPr>
        </c:majorGridlines>
        <c:numFmt formatCode="0.0%" sourceLinked="1"/>
        <c:majorTickMark val="in"/>
        <c:minorTickMark val="none"/>
        <c:tickLblPos val="nextTo"/>
        <c:spPr>
          <a:ln>
            <a:solidFill>
              <a:schemeClr val="accent3">
                <a:lumMod val="95000"/>
              </a:schemeClr>
            </a:solidFill>
          </a:ln>
        </c:spPr>
        <c:txPr>
          <a:bodyPr/>
          <a:lstStyle/>
          <a:p>
            <a:pPr>
              <a:defRPr sz="2000">
                <a:latin typeface="Calibri" pitchFamily="34" charset="0"/>
              </a:defRPr>
            </a:pPr>
            <a:endParaRPr lang="en-US"/>
          </a:p>
        </c:txPr>
        <c:crossAx val="477159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709EC-43F9-914F-B08E-FEDC5FE2D75B}" type="datetimeFigureOut">
              <a:rPr lang="en-US" smtClean="0"/>
              <a:t>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DB940-65C4-2A4A-8317-9905D6543E40}" type="slidenum">
              <a:rPr lang="en-US" smtClean="0"/>
              <a:t>‹#›</a:t>
            </a:fld>
            <a:endParaRPr lang="en-US"/>
          </a:p>
        </p:txBody>
      </p:sp>
    </p:spTree>
    <p:extLst>
      <p:ext uri="{BB962C8B-B14F-4D97-AF65-F5344CB8AC3E}">
        <p14:creationId xmlns:p14="http://schemas.microsoft.com/office/powerpoint/2010/main" val="376226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9b8aad068_2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9b8aad068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9b8aad068_2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9b8aad068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9b8aad068_2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9b8aad068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9b8aad068_2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9b8aad068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9b8aad068_2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9b8aad06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9b8aad068_2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9b8aad068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9b8aad068_2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9b8aad068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318BD5-CA20-4635-AB50-49B14FAEF9C4}" type="slidenum">
              <a:rPr lang="en-US" smtClean="0"/>
              <a:pPr/>
              <a:t>37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xfrm>
            <a:off x="1371600" y="1143000"/>
            <a:ext cx="4114800" cy="3086100"/>
          </a:xfrm>
          <a:solidFill>
            <a:srgbClr val="FFFFFF"/>
          </a:solidFill>
          <a:ln/>
        </p:spPr>
      </p:sp>
      <p:sp>
        <p:nvSpPr>
          <p:cNvPr id="49155" name="Rectangle 2"/>
          <p:cNvSpPr>
            <a:spLocks noGrp="1" noChangeArrowheads="1"/>
          </p:cNvSpPr>
          <p:nvPr>
            <p:ph type="body" idx="1"/>
          </p:nvPr>
        </p:nvSpPr>
        <p:spPr>
          <a:noFill/>
          <a:ln/>
        </p:spPr>
        <p:txBody>
          <a:bodyPr/>
          <a:lstStyle/>
          <a:p>
            <a:pPr eaLnBrk="1" hangingPunct="1"/>
            <a:r>
              <a:rPr lang="en-US">
                <a:latin typeface="Helvetica" charset="0"/>
                <a:ea typeface="Helvetica" charset="0"/>
                <a:cs typeface="Helvetica" charset="0"/>
                <a:sym typeface="Helvetica" charset="0"/>
              </a:rPr>
              <a:t>Three characteristics:</a:t>
            </a:r>
          </a:p>
          <a:p>
            <a:pPr eaLnBrk="1" hangingPunct="1"/>
            <a:endParaRPr lang="en-US">
              <a:latin typeface="Helvetica" charset="0"/>
              <a:ea typeface="Helvetica" charset="0"/>
              <a:cs typeface="Helvetica" charset="0"/>
              <a:sym typeface="Helvetica" charset="0"/>
            </a:endParaRPr>
          </a:p>
          <a:p>
            <a:pPr eaLnBrk="1" hangingPunct="1"/>
            <a:r>
              <a:rPr lang="en-US">
                <a:latin typeface="Helvetica" charset="0"/>
                <a:ea typeface="Helvetica" charset="0"/>
                <a:cs typeface="Helvetica" charset="0"/>
                <a:sym typeface="Helvetica" charset="0"/>
              </a:rPr>
              <a:t>a strong mission focus;</a:t>
            </a:r>
          </a:p>
          <a:p>
            <a:pPr eaLnBrk="1" hangingPunct="1"/>
            <a:r>
              <a:rPr lang="en-US">
                <a:latin typeface="Helvetica" charset="0"/>
                <a:ea typeface="Helvetica" charset="0"/>
                <a:cs typeface="Helvetica" charset="0"/>
                <a:sym typeface="Helvetica" charset="0"/>
              </a:rPr>
              <a:t>a willingness to re-imagine church so that people can encounter Christ in their culture;</a:t>
            </a:r>
          </a:p>
          <a:p>
            <a:pPr eaLnBrk="1" hangingPunct="1"/>
            <a:r>
              <a:rPr lang="en-US">
                <a:latin typeface="Helvetica" charset="0"/>
                <a:ea typeface="Helvetica" charset="0"/>
                <a:cs typeface="Helvetica" charset="0"/>
                <a:sym typeface="Helvetica" charset="0"/>
              </a:rPr>
              <a:t>a commitment to the mixed economy of existing and new forms of church.</a:t>
            </a:r>
          </a:p>
          <a:p>
            <a:pPr eaLnBrk="1" hangingPunct="1"/>
            <a:endParaRPr lang="en-US">
              <a:latin typeface="Helvetica" charset="0"/>
              <a:ea typeface="Helvetica" charset="0"/>
              <a:cs typeface="Helvetica" charset="0"/>
              <a:sym typeface="Helvetica" charset="0"/>
            </a:endParaRPr>
          </a:p>
          <a:p>
            <a:pPr eaLnBrk="1" hangingPunct="1"/>
            <a:r>
              <a:rPr lang="en-US">
                <a:latin typeface="Helvetica" charset="0"/>
                <a:ea typeface="Helvetica" charset="0"/>
                <a:cs typeface="Helvetica" charset="0"/>
                <a:sym typeface="Helvetica" charset="0"/>
              </a:rPr>
              <a:t>Share: What is a fresh expression of church? sharetheguide.org/section1/1</a:t>
            </a:r>
          </a:p>
        </p:txBody>
      </p:sp>
    </p:spTree>
    <p:extLst>
      <p:ext uri="{BB962C8B-B14F-4D97-AF65-F5344CB8AC3E}">
        <p14:creationId xmlns:p14="http://schemas.microsoft.com/office/powerpoint/2010/main" val="207574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eaLnBrk="1" hangingPunct="1"/>
            <a:r>
              <a:rPr lang="en-US">
                <a:latin typeface="Helvetica" charset="0"/>
                <a:ea typeface="Helvetica" charset="0"/>
                <a:cs typeface="Helvetica" charset="0"/>
                <a:sym typeface="Helvetica" charset="0"/>
              </a:rPr>
              <a:t>What’s going on?</a:t>
            </a:r>
          </a:p>
          <a:p>
            <a:pPr eaLnBrk="1" hangingPunct="1"/>
            <a:endParaRPr lang="en-US">
              <a:latin typeface="Helvetica" charset="0"/>
              <a:ea typeface="Helvetica" charset="0"/>
              <a:cs typeface="Helvetica" charset="0"/>
              <a:sym typeface="Helvetica" charset="0"/>
            </a:endParaRPr>
          </a:p>
          <a:p>
            <a:pPr eaLnBrk="1" hangingPunct="1"/>
            <a:r>
              <a:rPr lang="en-US">
                <a:latin typeface="Helvetica" charset="0"/>
                <a:ea typeface="Helvetica" charset="0"/>
                <a:cs typeface="Helvetica" charset="0"/>
                <a:sym typeface="Helvetica" charset="0"/>
              </a:rPr>
              <a:t>All around the country:</a:t>
            </a:r>
          </a:p>
          <a:p>
            <a:pPr eaLnBrk="1" hangingPunct="1"/>
            <a:r>
              <a:rPr lang="en-US">
                <a:latin typeface="Helvetica" charset="0"/>
                <a:ea typeface="Helvetica" charset="0"/>
                <a:cs typeface="Helvetica" charset="0"/>
                <a:sym typeface="Helvetica" charset="0"/>
              </a:rPr>
              <a:t>Emphasise that this is happening in all places and in all kinds of areas – rural, suburban, and not just where there are ‘lively’ churches.</a:t>
            </a:r>
          </a:p>
          <a:p>
            <a:pPr eaLnBrk="1" hangingPunct="1"/>
            <a:r>
              <a:rPr lang="en-US">
                <a:latin typeface="Helvetica" charset="0"/>
                <a:ea typeface="Helvetica" charset="0"/>
                <a:cs typeface="Helvetica" charset="0"/>
                <a:sym typeface="Helvetica" charset="0"/>
              </a:rPr>
              <a:t>Point out that there are some in this area too and we will be hearing about those later.</a:t>
            </a:r>
          </a:p>
          <a:p>
            <a:pPr eaLnBrk="1" hangingPunct="1"/>
            <a:r>
              <a:rPr lang="en-US">
                <a:latin typeface="Helvetica" charset="0"/>
                <a:ea typeface="Helvetica" charset="0"/>
                <a:cs typeface="Helvetica" charset="0"/>
                <a:sym typeface="Helvetica" charset="0"/>
              </a:rPr>
              <a:t>God’s Spirit is on the move – emphasise that this is a movement of God not another strategy;</a:t>
            </a:r>
          </a:p>
          <a:p>
            <a:pPr eaLnBrk="1" hangingPunct="1"/>
            <a:r>
              <a:rPr lang="en-US">
                <a:latin typeface="Helvetica" charset="0"/>
                <a:ea typeface="Helvetica" charset="0"/>
                <a:cs typeface="Helvetica" charset="0"/>
                <a:sym typeface="Helvetica" charset="0"/>
              </a:rPr>
              <a:t>Christians are trying new things – the range here is immense as the DVD they are about to see will show;</a:t>
            </a:r>
          </a:p>
          <a:p>
            <a:pPr eaLnBrk="1" hangingPunct="1"/>
            <a:r>
              <a:rPr lang="en-US">
                <a:latin typeface="Helvetica" charset="0"/>
                <a:ea typeface="Helvetica" charset="0"/>
                <a:cs typeface="Helvetica" charset="0"/>
                <a:sym typeface="Helvetica" charset="0"/>
              </a:rPr>
              <a:t>New types of churches are being formed – they are real churches – they look and feel very different but they are real;</a:t>
            </a:r>
          </a:p>
          <a:p>
            <a:pPr eaLnBrk="1" hangingPunct="1"/>
            <a:r>
              <a:rPr lang="en-US">
                <a:latin typeface="Helvetica" charset="0"/>
                <a:ea typeface="Helvetica" charset="0"/>
                <a:cs typeface="Helvetica" charset="0"/>
                <a:sym typeface="Helvetica" charset="0"/>
              </a:rPr>
              <a:t>Fresh Expressions is helping with training and resources – and there is a national initiative set up to encourage fresh expressions of church and particularly to help with training and resources.</a:t>
            </a:r>
          </a:p>
          <a:p>
            <a:pPr eaLnBrk="1" hangingPunct="1"/>
            <a:endParaRPr lang="en-US">
              <a:latin typeface="Helvetica" charset="0"/>
              <a:ea typeface="Helvetica" charset="0"/>
              <a:cs typeface="Helvetica" charset="0"/>
              <a:sym typeface="Helvetica" charset="0"/>
            </a:endParaRPr>
          </a:p>
          <a:p>
            <a:pPr eaLnBrk="1" hangingPunct="1"/>
            <a:r>
              <a:rPr lang="en-US">
                <a:latin typeface="Helvetica" charset="0"/>
                <a:ea typeface="Helvetica" charset="0"/>
                <a:cs typeface="Helvetica" charset="0"/>
                <a:sym typeface="Helvetica" charset="0"/>
              </a:rPr>
              <a:t>Share: What is a fresh expression of church? sharetheguide.org/section1/1</a:t>
            </a:r>
          </a:p>
        </p:txBody>
      </p:sp>
    </p:spTree>
    <p:extLst>
      <p:ext uri="{BB962C8B-B14F-4D97-AF65-F5344CB8AC3E}">
        <p14:creationId xmlns:p14="http://schemas.microsoft.com/office/powerpoint/2010/main" val="123837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318BD5-CA20-4635-AB50-49B14FAEF9C4}" type="slidenum">
              <a:rPr lang="en-US" smtClean="0"/>
              <a:pPr/>
              <a:t>50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318BD5-CA20-4635-AB50-49B14FAEF9C4}"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318BD5-CA20-4635-AB50-49B14FAEF9C4}"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2DAE9-BE02-41A5-BCCB-30D1AB58BED6}"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5BE50-A0AD-452B-9F4C-E1D74938FF97}"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HC logo whit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5440" y="5415281"/>
            <a:ext cx="6282985" cy="1427951"/>
          </a:xfrm>
          <a:prstGeom prst="rect">
            <a:avLst/>
          </a:prstGeom>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B47D89-D2CF-984B-B987-F5D5F252A6CC}" type="datetimeFigureOut">
              <a:rPr lang="en-US" smtClean="0"/>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72E7-3B62-FC4F-AFED-D8EB9BF066CB}" type="slidenum">
              <a:rPr lang="en-US" smtClean="0"/>
              <a:t>‹#›</a:t>
            </a:fld>
            <a:endParaRPr lang="en-US"/>
          </a:p>
        </p:txBody>
      </p:sp>
      <p:pic>
        <p:nvPicPr>
          <p:cNvPr id="9" name="Picture 8" descr="CHC logo white.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5440" y="5415281"/>
            <a:ext cx="6282985" cy="14279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47D89-D2CF-984B-B987-F5D5F252A6CC}" type="datetimeFigureOut">
              <a:rPr lang="en-US" smtClean="0"/>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72E7-3B62-FC4F-AFED-D8EB9BF066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47D89-D2CF-984B-B987-F5D5F252A6CC}" type="datetimeFigureOut">
              <a:rPr lang="en-US" smtClean="0"/>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72E7-3B62-FC4F-AFED-D8EB9BF066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6" y="1196977"/>
            <a:ext cx="3978275" cy="4894263"/>
          </a:xfrm>
          <a:prstGeom prst="rect">
            <a:avLst/>
          </a:prstGeom>
        </p:spPr>
        <p:txBody>
          <a:bodyPr/>
          <a:lstStyle>
            <a:lvl1pPr>
              <a:defRPr sz="2700"/>
            </a:lvl1pPr>
            <a:lvl2pPr>
              <a:defRPr sz="2250"/>
            </a:lvl2pPr>
            <a:lvl3pPr>
              <a:defRPr sz="2100"/>
            </a:lvl3pPr>
            <a:lvl4pPr>
              <a:defRPr sz="18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1" y="1196977"/>
            <a:ext cx="3978275" cy="4894263"/>
          </a:xfrm>
          <a:prstGeom prst="rect">
            <a:avLst/>
          </a:prstGeom>
        </p:spPr>
        <p:txBody>
          <a:bodyPr/>
          <a:lstStyle>
            <a:lvl1pPr>
              <a:defRPr sz="2700"/>
            </a:lvl1pPr>
            <a:lvl2pPr>
              <a:defRPr sz="2250"/>
            </a:lvl2pPr>
            <a:lvl3pPr>
              <a:defRPr sz="2100"/>
            </a:lvl3pPr>
            <a:lvl4pPr>
              <a:defRPr sz="18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p:cNvSpPr>
            <a:spLocks noGrp="1"/>
          </p:cNvSpPr>
          <p:nvPr>
            <p:ph type="body" sz="quarter" idx="13"/>
          </p:nvPr>
        </p:nvSpPr>
        <p:spPr>
          <a:xfrm>
            <a:off x="7020272" y="6318000"/>
            <a:ext cx="1598400" cy="540000"/>
          </a:xfrm>
          <a:prstGeom prst="rect">
            <a:avLst/>
          </a:prstGeom>
        </p:spPr>
        <p:txBody>
          <a:bodyPr anchor="ctr">
            <a:noAutofit/>
          </a:bodyPr>
          <a:lstStyle>
            <a:lvl1pPr marL="202500" indent="0">
              <a:spcBef>
                <a:spcPts val="0"/>
              </a:spcBef>
              <a:buNone/>
              <a:defRPr sz="2700">
                <a:solidFill>
                  <a:schemeClr val="bg1"/>
                </a:solidFill>
              </a:defRPr>
            </a:lvl1pPr>
            <a:lvl2pPr marL="342900" indent="0">
              <a:buNone/>
              <a:defRPr sz="2700"/>
            </a:lvl2pPr>
            <a:lvl3pPr marL="685800" indent="0">
              <a:buNone/>
              <a:defRPr sz="2700"/>
            </a:lvl3pPr>
            <a:lvl4pPr marL="1028700" indent="0">
              <a:buNone/>
              <a:defRPr sz="2700"/>
            </a:lvl4pPr>
            <a:lvl5pPr marL="1371600" indent="0">
              <a:buNone/>
              <a:defRPr sz="2700"/>
            </a:lvl5pPr>
          </a:lstStyle>
          <a:p>
            <a:pPr lvl="0"/>
            <a:r>
              <a:rPr lang="en-US"/>
              <a:t>Click to edit Master text styles</a:t>
            </a:r>
          </a:p>
        </p:txBody>
      </p:sp>
      <p:sp>
        <p:nvSpPr>
          <p:cNvPr id="8" name="Footer Placeholder 7"/>
          <p:cNvSpPr>
            <a:spLocks noGrp="1"/>
          </p:cNvSpPr>
          <p:nvPr>
            <p:ph type="ftr" sz="quarter" idx="14"/>
          </p:nvPr>
        </p:nvSpPr>
        <p:spPr>
          <a:xfrm>
            <a:off x="1684800" y="6318250"/>
            <a:ext cx="5400000" cy="539750"/>
          </a:xfrm>
          <a:prstGeom prst="rect">
            <a:avLst/>
          </a:prstGeom>
        </p:spPr>
        <p:txBody>
          <a:bodyPr/>
          <a:lstStyle/>
          <a:p>
            <a:r>
              <a:rPr lang="en-GB"/>
              <a:t>Unit title</a:t>
            </a:r>
            <a:endParaRPr lang="en-GB" dirty="0"/>
          </a:p>
        </p:txBody>
      </p:sp>
      <p:sp>
        <p:nvSpPr>
          <p:cNvPr id="9" name="Slide Number Placeholder 8"/>
          <p:cNvSpPr>
            <a:spLocks noGrp="1"/>
          </p:cNvSpPr>
          <p:nvPr>
            <p:ph type="sldNum" sz="quarter" idx="15"/>
          </p:nvPr>
        </p:nvSpPr>
        <p:spPr>
          <a:xfrm>
            <a:off x="8359200" y="6318250"/>
            <a:ext cx="720000" cy="539750"/>
          </a:xfrm>
          <a:prstGeom prst="rect">
            <a:avLst/>
          </a:prstGeom>
        </p:spPr>
        <p:txBody>
          <a:bodyPr/>
          <a:lstStyle/>
          <a:p>
            <a:fld id="{7A6EFEF9-0445-4AF6-9C4F-18E742949207}" type="slidenum">
              <a:rPr lang="en-GB" smtClean="0"/>
              <a:pPr/>
              <a:t>‹#›</a:t>
            </a:fld>
            <a:endParaRPr lang="en-GB" dirty="0"/>
          </a:p>
        </p:txBody>
      </p:sp>
    </p:spTree>
    <p:extLst>
      <p:ext uri="{BB962C8B-B14F-4D97-AF65-F5344CB8AC3E}">
        <p14:creationId xmlns:p14="http://schemas.microsoft.com/office/powerpoint/2010/main" val="271853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47D89-D2CF-984B-B987-F5D5F252A6CC}" type="datetimeFigureOut">
              <a:rPr lang="en-US" smtClean="0"/>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72E7-3B62-FC4F-AFED-D8EB9BF066CB}" type="slidenum">
              <a:rPr lang="en-US" smtClean="0"/>
              <a:t>‹#›</a:t>
            </a:fld>
            <a:endParaRPr lang="en-US"/>
          </a:p>
        </p:txBody>
      </p:sp>
      <p:pic>
        <p:nvPicPr>
          <p:cNvPr id="8" name="Picture 7"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47D89-D2CF-984B-B987-F5D5F252A6CC}" type="datetimeFigureOut">
              <a:rPr lang="en-US" smtClean="0"/>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72E7-3B62-FC4F-AFED-D8EB9BF066CB}" type="slidenum">
              <a:rPr lang="en-US" smtClean="0"/>
              <a:t>‹#›</a:t>
            </a:fld>
            <a:endParaRPr lang="en-US"/>
          </a:p>
        </p:txBody>
      </p:sp>
      <p:pic>
        <p:nvPicPr>
          <p:cNvPr id="8" name="Picture 7"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B47D89-D2CF-984B-B987-F5D5F252A6CC}" type="datetimeFigureOut">
              <a:rPr lang="en-US" smtClean="0"/>
              <a:t>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F72E7-3B62-FC4F-AFED-D8EB9BF066CB}" type="slidenum">
              <a:rPr lang="en-US" smtClean="0"/>
              <a:t>‹#›</a:t>
            </a:fld>
            <a:endParaRPr lang="en-US"/>
          </a:p>
        </p:txBody>
      </p:sp>
      <p:pic>
        <p:nvPicPr>
          <p:cNvPr id="9" name="Picture 8"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47D89-D2CF-984B-B987-F5D5F252A6CC}" type="datetimeFigureOut">
              <a:rPr lang="en-US" smtClean="0"/>
              <a:t>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F72E7-3B62-FC4F-AFED-D8EB9BF066CB}" type="slidenum">
              <a:rPr lang="en-US" smtClean="0"/>
              <a:t>‹#›</a:t>
            </a:fld>
            <a:endParaRPr lang="en-US"/>
          </a:p>
        </p:txBody>
      </p:sp>
      <p:pic>
        <p:nvPicPr>
          <p:cNvPr id="11" name="Picture 10"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47D89-D2CF-984B-B987-F5D5F252A6CC}" type="datetimeFigureOut">
              <a:rPr lang="en-US" smtClean="0"/>
              <a:t>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F72E7-3B62-FC4F-AFED-D8EB9BF066CB}" type="slidenum">
              <a:rPr lang="en-US" smtClean="0"/>
              <a:t>‹#›</a:t>
            </a:fld>
            <a:endParaRPr lang="en-US"/>
          </a:p>
        </p:txBody>
      </p:sp>
      <p:pic>
        <p:nvPicPr>
          <p:cNvPr id="7" name="Picture 6"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Date Placeholder 1"/>
          <p:cNvSpPr>
            <a:spLocks noGrp="1"/>
          </p:cNvSpPr>
          <p:nvPr>
            <p:ph type="dt" sz="half" idx="10"/>
          </p:nvPr>
        </p:nvSpPr>
        <p:spPr/>
        <p:txBody>
          <a:bodyPr/>
          <a:lstStyle/>
          <a:p>
            <a:fld id="{6DB47D89-D2CF-984B-B987-F5D5F252A6CC}" type="datetimeFigureOut">
              <a:rPr lang="en-US" smtClean="0"/>
              <a:t>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F72E7-3B62-FC4F-AFED-D8EB9BF066CB}" type="slidenum">
              <a:rPr lang="en-US" smtClean="0"/>
              <a:t>‹#›</a:t>
            </a:fld>
            <a:endParaRPr lang="en-US"/>
          </a:p>
        </p:txBody>
      </p:sp>
      <p:pic>
        <p:nvPicPr>
          <p:cNvPr id="6" name="Picture 5"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47D89-D2CF-984B-B987-F5D5F252A6CC}" type="datetimeFigureOut">
              <a:rPr lang="en-US" smtClean="0"/>
              <a:t>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F72E7-3B62-FC4F-AFED-D8EB9BF066C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Page-01 copy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DB47D89-D2CF-984B-B987-F5D5F252A6CC}" type="datetimeFigureOut">
              <a:rPr lang="en-US" smtClean="0"/>
              <a:t>1/5/22</a:t>
            </a:fld>
            <a:endParaRPr lang="en-US"/>
          </a:p>
        </p:txBody>
      </p:sp>
      <p:sp>
        <p:nvSpPr>
          <p:cNvPr id="9" name="Slide Number Placeholder 8"/>
          <p:cNvSpPr>
            <a:spLocks noGrp="1"/>
          </p:cNvSpPr>
          <p:nvPr>
            <p:ph type="sldNum" sz="quarter" idx="11"/>
          </p:nvPr>
        </p:nvSpPr>
        <p:spPr/>
        <p:txBody>
          <a:bodyPr/>
          <a:lstStyle/>
          <a:p>
            <a:fld id="{535F72E7-3B62-FC4F-AFED-D8EB9BF066C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pic>
        <p:nvPicPr>
          <p:cNvPr id="12" name="Picture 11" descr="Page-01 copy 3.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3822"/>
            <a:ext cx="1097280" cy="914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35F72E7-3B62-FC4F-AFED-D8EB9BF066C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DB47D89-D2CF-984B-B987-F5D5F252A6CC}" type="datetimeFigureOut">
              <a:rPr lang="en-US" smtClean="0"/>
              <a:t>1/5/22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26.emf"/><Relationship Id="rId5" Type="http://schemas.openxmlformats.org/officeDocument/2006/relationships/image" Target="../media/image30.emf"/><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12.xml"/><Relationship Id="rId2" Type="http://schemas.openxmlformats.org/officeDocument/2006/relationships/image" Target="../media/image3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0659" y="-61373"/>
            <a:ext cx="3374785" cy="3252787"/>
          </a:xfrm>
        </p:spPr>
        <p:txBody>
          <a:bodyPr/>
          <a:lstStyle/>
          <a:p>
            <a:pPr algn="ctr"/>
            <a:r>
              <a:rPr lang="en-US" sz="3700" b="1" dirty="0" smtClean="0"/>
              <a:t>The State of the Church in </a:t>
            </a:r>
            <a:br>
              <a:rPr lang="en-US" sz="3700" b="1" dirty="0" smtClean="0"/>
            </a:br>
            <a:r>
              <a:rPr lang="en-US" sz="3700" b="1" dirty="0" smtClean="0"/>
              <a:t>21</a:t>
            </a:r>
            <a:r>
              <a:rPr lang="en-US" sz="3700" b="1" baseline="30000" dirty="0" smtClean="0"/>
              <a:t>st</a:t>
            </a:r>
            <a:r>
              <a:rPr lang="en-US" sz="3700" b="1" dirty="0" smtClean="0"/>
              <a:t> Century America</a:t>
            </a:r>
            <a:endParaRPr lang="en-US" sz="3200" dirty="0"/>
          </a:p>
        </p:txBody>
      </p:sp>
      <p:sp>
        <p:nvSpPr>
          <p:cNvPr id="3" name="Subtitle 2"/>
          <p:cNvSpPr>
            <a:spLocks noGrp="1"/>
          </p:cNvSpPr>
          <p:nvPr>
            <p:ph type="subTitle" idx="1"/>
          </p:nvPr>
        </p:nvSpPr>
        <p:spPr>
          <a:xfrm>
            <a:off x="4595180" y="3644473"/>
            <a:ext cx="3716673" cy="1088410"/>
          </a:xfrm>
        </p:spPr>
        <p:txBody>
          <a:bodyPr>
            <a:normAutofit fontScale="85000" lnSpcReduction="10000"/>
          </a:bodyPr>
          <a:lstStyle/>
          <a:p>
            <a:pPr algn="ctr"/>
            <a:r>
              <a:rPr lang="en-US" sz="2800" b="1" dirty="0" smtClean="0">
                <a:solidFill>
                  <a:schemeClr val="tx1"/>
                </a:solidFill>
                <a:latin typeface="+mj-lt"/>
              </a:rPr>
              <a:t>Oakland</a:t>
            </a:r>
            <a:r>
              <a:rPr lang="en-US" sz="2800" b="1" dirty="0" smtClean="0">
                <a:solidFill>
                  <a:schemeClr val="tx1"/>
                </a:solidFill>
                <a:latin typeface="+mj-lt"/>
              </a:rPr>
              <a:t> </a:t>
            </a:r>
            <a:r>
              <a:rPr lang="en-US" sz="2800" b="1" dirty="0" smtClean="0">
                <a:solidFill>
                  <a:schemeClr val="tx1"/>
                </a:solidFill>
                <a:latin typeface="+mj-lt"/>
              </a:rPr>
              <a:t>Baptist Church</a:t>
            </a:r>
          </a:p>
          <a:p>
            <a:pPr algn="ctr"/>
            <a:r>
              <a:rPr lang="en-US" dirty="0" smtClean="0">
                <a:solidFill>
                  <a:schemeClr val="tx1"/>
                </a:solidFill>
                <a:latin typeface="+mj-lt"/>
              </a:rPr>
              <a:t>January 9, </a:t>
            </a:r>
            <a:r>
              <a:rPr lang="en-US" dirty="0" smtClean="0">
                <a:solidFill>
                  <a:schemeClr val="tx1"/>
                </a:solidFill>
                <a:latin typeface="+mj-lt"/>
              </a:rPr>
              <a:t>2022</a:t>
            </a:r>
            <a:endParaRPr lang="en-US" dirty="0" smtClean="0">
              <a:solidFill>
                <a:schemeClr val="tx1"/>
              </a:solidFill>
              <a:latin typeface="+mj-lt"/>
            </a:endParaRPr>
          </a:p>
          <a:p>
            <a:pPr algn="ctr"/>
            <a:r>
              <a:rPr lang="en-US" dirty="0" smtClean="0">
                <a:solidFill>
                  <a:schemeClr val="tx1"/>
                </a:solidFill>
                <a:latin typeface="+mj-lt"/>
              </a:rPr>
              <a:t>Bill Wilson</a:t>
            </a:r>
            <a:endParaRPr lang="en-US" dirty="0">
              <a:solidFill>
                <a:schemeClr val="tx1"/>
              </a:solidFill>
              <a:latin typeface="+mj-lt"/>
            </a:endParaRPr>
          </a:p>
        </p:txBody>
      </p:sp>
      <p:pic>
        <p:nvPicPr>
          <p:cNvPr id="4" name="Picture 3" descr="OaklandS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4707"/>
            <a:ext cx="4595180" cy="4598176"/>
          </a:xfrm>
          <a:prstGeom prst="rect">
            <a:avLst/>
          </a:prstGeom>
        </p:spPr>
      </p:pic>
    </p:spTree>
    <p:extLst>
      <p:ext uri="{BB962C8B-B14F-4D97-AF65-F5344CB8AC3E}">
        <p14:creationId xmlns:p14="http://schemas.microsoft.com/office/powerpoint/2010/main" val="20198870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376065575"/>
              </p:ext>
            </p:extLst>
          </p:nvPr>
        </p:nvGraphicFramePr>
        <p:xfrm>
          <a:off x="582111" y="1537433"/>
          <a:ext cx="7544147" cy="447820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txBox="1">
            <a:spLocks noChangeArrowheads="1"/>
          </p:cNvSpPr>
          <p:nvPr/>
        </p:nvSpPr>
        <p:spPr>
          <a:xfrm>
            <a:off x="0" y="145462"/>
            <a:ext cx="8467075" cy="982266"/>
          </a:xfrm>
          <a:prstGeom prst="rect">
            <a:avLst/>
          </a:prstGeom>
        </p:spPr>
        <p:txBody>
          <a:bodyPr lIns="64291" tIns="32146" rIns="64291" bIns="32146"/>
          <a:lstStyle/>
          <a:p>
            <a:pPr algn="ctr" defTabSz="642915">
              <a:defRPr/>
            </a:pPr>
            <a:r>
              <a:rPr lang="en-US" sz="3000" b="1" kern="0" dirty="0" smtClean="0">
                <a:solidFill>
                  <a:schemeClr val="tx2"/>
                </a:solidFill>
                <a:latin typeface="Helvetica Neue" charset="0"/>
                <a:ea typeface="+mj-ea"/>
                <a:cs typeface="Helvetica Neue" charset="0"/>
                <a:sym typeface="Helvetica Neue" charset="0"/>
              </a:rPr>
              <a:t>Percent of the Population Attending Church on Any Given Weekend in 2009</a:t>
            </a:r>
            <a:endParaRPr lang="en-US" sz="3000" b="1" kern="0" dirty="0" smtClean="0">
              <a:solidFill>
                <a:schemeClr val="tx2"/>
              </a:solidFill>
              <a:latin typeface="Helvetica Neue" charset="0"/>
              <a:ea typeface="ヒラギノ角ゴ ProN W6" charset="0"/>
              <a:cs typeface="ヒラギノ角ゴ ProN W6" charset="0"/>
              <a:sym typeface="Helvetica Neue" charset="0"/>
            </a:endParaRPr>
          </a:p>
        </p:txBody>
      </p:sp>
      <p:sp>
        <p:nvSpPr>
          <p:cNvPr id="5" name="TextBox 4"/>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1998466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ooter Placeholder 1"/>
          <p:cNvSpPr>
            <a:spLocks noGrp="1"/>
          </p:cNvSpPr>
          <p:nvPr>
            <p:ph type="ftr" sz="quarter" idx="4294967295"/>
          </p:nvPr>
        </p:nvSpPr>
        <p:spPr>
          <a:xfrm>
            <a:off x="199093" y="6393377"/>
            <a:ext cx="7672086" cy="381000"/>
          </a:xfrm>
          <a:prstGeom prst="rect">
            <a:avLst/>
          </a:prstGeom>
        </p:spPr>
        <p:txBody>
          <a:bodyPr/>
          <a:lstStyle/>
          <a:p>
            <a:r>
              <a:rPr lang="en-US" dirty="0">
                <a:solidFill>
                  <a:schemeClr val="tx1"/>
                </a:solidFill>
              </a:rPr>
              <a:t>© 2010 by David T. Olson  </a:t>
            </a:r>
            <a:r>
              <a:rPr lang="en-US" dirty="0" smtClean="0">
                <a:solidFill>
                  <a:schemeClr val="tx1"/>
                </a:solidFill>
              </a:rPr>
              <a:t>     www.TheAmericanChurch.org</a:t>
            </a:r>
            <a:endParaRPr lang="en-US" dirty="0">
              <a:solidFill>
                <a:schemeClr val="tx1"/>
              </a:solidFill>
            </a:endParaRPr>
          </a:p>
        </p:txBody>
      </p:sp>
      <p:sp>
        <p:nvSpPr>
          <p:cNvPr id="258" name="Slide Number Placeholder 2"/>
          <p:cNvSpPr>
            <a:spLocks noGrp="1"/>
          </p:cNvSpPr>
          <p:nvPr>
            <p:ph type="sldNum" sz="quarter" idx="4294967295"/>
          </p:nvPr>
        </p:nvSpPr>
        <p:spPr>
          <a:xfrm flipV="1">
            <a:off x="3581399" y="6007260"/>
            <a:ext cx="1476737" cy="526889"/>
          </a:xfrm>
          <a:prstGeom prst="rect">
            <a:avLst/>
          </a:prstGeom>
        </p:spPr>
        <p:txBody>
          <a:bodyPr/>
          <a:lstStyle/>
          <a:p>
            <a:r>
              <a:rPr lang="en-US" dirty="0" smtClean="0"/>
              <a:t>  </a:t>
            </a:r>
            <a:endParaRPr lang="en-US" dirty="0"/>
          </a:p>
        </p:txBody>
      </p:sp>
      <p:grpSp>
        <p:nvGrpSpPr>
          <p:cNvPr id="2" name="Group 2"/>
          <p:cNvGrpSpPr>
            <a:grpSpLocks/>
          </p:cNvGrpSpPr>
          <p:nvPr/>
        </p:nvGrpSpPr>
        <p:grpSpPr bwMode="auto">
          <a:xfrm>
            <a:off x="152400" y="-505"/>
            <a:ext cx="8797925" cy="6172705"/>
            <a:chOff x="288" y="4"/>
            <a:chExt cx="5159" cy="3696"/>
          </a:xfrm>
        </p:grpSpPr>
        <p:sp>
          <p:nvSpPr>
            <p:cNvPr id="654339" name="Alabama"/>
            <p:cNvSpPr>
              <a:spLocks noChangeAspect="1"/>
            </p:cNvSpPr>
            <p:nvPr/>
          </p:nvSpPr>
          <p:spPr bwMode="auto">
            <a:xfrm>
              <a:off x="3605" y="2432"/>
              <a:ext cx="366" cy="590"/>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0" name="Arizona"/>
            <p:cNvSpPr>
              <a:spLocks noChangeAspect="1"/>
            </p:cNvSpPr>
            <p:nvPr/>
          </p:nvSpPr>
          <p:spPr bwMode="auto">
            <a:xfrm>
              <a:off x="947" y="2077"/>
              <a:ext cx="651" cy="750"/>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1" name="Arkansas"/>
            <p:cNvSpPr>
              <a:spLocks noChangeAspect="1"/>
            </p:cNvSpPr>
            <p:nvPr/>
          </p:nvSpPr>
          <p:spPr bwMode="auto">
            <a:xfrm>
              <a:off x="2973" y="2287"/>
              <a:ext cx="483" cy="433"/>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2" name="California"/>
            <p:cNvSpPr>
              <a:spLocks noChangeAspect="1"/>
            </p:cNvSpPr>
            <p:nvPr/>
          </p:nvSpPr>
          <p:spPr bwMode="auto">
            <a:xfrm>
              <a:off x="288" y="1265"/>
              <a:ext cx="767" cy="1304"/>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3" name="Colorado"/>
            <p:cNvSpPr>
              <a:spLocks noChangeAspect="1"/>
            </p:cNvSpPr>
            <p:nvPr/>
          </p:nvSpPr>
          <p:spPr bwMode="auto">
            <a:xfrm>
              <a:off x="1598" y="1679"/>
              <a:ext cx="696" cy="545"/>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4" name="Connecticut"/>
            <p:cNvSpPr>
              <a:spLocks noChangeAspect="1"/>
            </p:cNvSpPr>
            <p:nvPr/>
          </p:nvSpPr>
          <p:spPr bwMode="auto">
            <a:xfrm>
              <a:off x="4832" y="1368"/>
              <a:ext cx="165" cy="15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5" name="Delaware"/>
            <p:cNvSpPr>
              <a:spLocks noChangeAspect="1"/>
            </p:cNvSpPr>
            <p:nvPr/>
          </p:nvSpPr>
          <p:spPr bwMode="auto">
            <a:xfrm>
              <a:off x="4689" y="1701"/>
              <a:ext cx="101" cy="167"/>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6" name="Florida"/>
            <p:cNvSpPr>
              <a:spLocks noChangeAspect="1"/>
            </p:cNvSpPr>
            <p:nvPr/>
          </p:nvSpPr>
          <p:spPr bwMode="auto">
            <a:xfrm>
              <a:off x="3702" y="2879"/>
              <a:ext cx="870" cy="659"/>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7" name="Georgia"/>
            <p:cNvSpPr>
              <a:spLocks noChangeAspect="1"/>
            </p:cNvSpPr>
            <p:nvPr/>
          </p:nvSpPr>
          <p:spPr bwMode="auto">
            <a:xfrm>
              <a:off x="3858" y="2402"/>
              <a:ext cx="521" cy="537"/>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8" name="Idaho"/>
            <p:cNvSpPr>
              <a:spLocks noChangeAspect="1"/>
            </p:cNvSpPr>
            <p:nvPr/>
          </p:nvSpPr>
          <p:spPr bwMode="auto">
            <a:xfrm>
              <a:off x="981" y="618"/>
              <a:ext cx="570" cy="914"/>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49" name="Illinois"/>
            <p:cNvSpPr>
              <a:spLocks noChangeAspect="1"/>
            </p:cNvSpPr>
            <p:nvPr/>
          </p:nvSpPr>
          <p:spPr bwMode="auto">
            <a:xfrm>
              <a:off x="3254" y="1551"/>
              <a:ext cx="379" cy="671"/>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0" name="Indiana"/>
            <p:cNvSpPr>
              <a:spLocks noChangeAspect="1"/>
            </p:cNvSpPr>
            <p:nvPr/>
          </p:nvSpPr>
          <p:spPr bwMode="auto">
            <a:xfrm>
              <a:off x="3587" y="1611"/>
              <a:ext cx="297" cy="506"/>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1" name="Iowa"/>
            <p:cNvSpPr>
              <a:spLocks noChangeAspect="1"/>
            </p:cNvSpPr>
            <p:nvPr/>
          </p:nvSpPr>
          <p:spPr bwMode="auto">
            <a:xfrm>
              <a:off x="2789" y="1452"/>
              <a:ext cx="576" cy="375"/>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2" name="Kansas"/>
            <p:cNvSpPr>
              <a:spLocks noChangeAspect="1"/>
            </p:cNvSpPr>
            <p:nvPr/>
          </p:nvSpPr>
          <p:spPr bwMode="auto">
            <a:xfrm>
              <a:off x="2262" y="1862"/>
              <a:ext cx="711" cy="381"/>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3" name="Louisiana"/>
            <p:cNvSpPr>
              <a:spLocks noChangeAspect="1"/>
            </p:cNvSpPr>
            <p:nvPr/>
          </p:nvSpPr>
          <p:spPr bwMode="auto">
            <a:xfrm>
              <a:off x="3036" y="2714"/>
              <a:ext cx="537" cy="470"/>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4" name="Maine"/>
            <p:cNvSpPr>
              <a:spLocks noChangeAspect="1"/>
            </p:cNvSpPr>
            <p:nvPr/>
          </p:nvSpPr>
          <p:spPr bwMode="auto">
            <a:xfrm>
              <a:off x="4940" y="677"/>
              <a:ext cx="351" cy="552"/>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5" name="Maryland"/>
            <p:cNvSpPr>
              <a:spLocks noChangeAspect="1"/>
            </p:cNvSpPr>
            <p:nvPr/>
          </p:nvSpPr>
          <p:spPr bwMode="auto">
            <a:xfrm>
              <a:off x="4355" y="1721"/>
              <a:ext cx="435" cy="214"/>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6" name="Massachusetts"/>
            <p:cNvSpPr>
              <a:spLocks noChangeAspect="1"/>
            </p:cNvSpPr>
            <p:nvPr/>
          </p:nvSpPr>
          <p:spPr bwMode="auto">
            <a:xfrm>
              <a:off x="4829" y="1250"/>
              <a:ext cx="322" cy="16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nvGrpSpPr>
            <p:cNvPr id="3" name="Michigan"/>
            <p:cNvGrpSpPr>
              <a:grpSpLocks noChangeAspect="1"/>
            </p:cNvGrpSpPr>
            <p:nvPr/>
          </p:nvGrpSpPr>
          <p:grpSpPr bwMode="auto">
            <a:xfrm>
              <a:off x="3309" y="962"/>
              <a:ext cx="723" cy="670"/>
              <a:chOff x="-956" y="-27056"/>
              <a:chExt cx="21690" cy="447"/>
            </a:xfrm>
          </p:grpSpPr>
          <p:sp>
            <p:nvSpPr>
              <p:cNvPr id="654358" name="Michigan2"/>
              <p:cNvSpPr>
                <a:spLocks noChangeAspect="1"/>
              </p:cNvSpPr>
              <p:nvPr/>
            </p:nvSpPr>
            <p:spPr bwMode="auto">
              <a:xfrm>
                <a:off x="-956" y="-27056"/>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59" name="Michigan1"/>
              <p:cNvSpPr>
                <a:spLocks noChangeAspect="1"/>
              </p:cNvSpPr>
              <p:nvPr/>
            </p:nvSpPr>
            <p:spPr bwMode="auto">
              <a:xfrm>
                <a:off x="9664" y="-26942"/>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sp>
          <p:nvSpPr>
            <p:cNvPr id="654360" name="Minnesota"/>
            <p:cNvSpPr>
              <a:spLocks noChangeAspect="1"/>
            </p:cNvSpPr>
            <p:nvPr/>
          </p:nvSpPr>
          <p:spPr bwMode="auto">
            <a:xfrm>
              <a:off x="2745" y="764"/>
              <a:ext cx="632" cy="697"/>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1" name="Mississippi"/>
            <p:cNvSpPr>
              <a:spLocks noChangeAspect="1"/>
            </p:cNvSpPr>
            <p:nvPr/>
          </p:nvSpPr>
          <p:spPr bwMode="auto">
            <a:xfrm>
              <a:off x="3288" y="2455"/>
              <a:ext cx="341" cy="586"/>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2" name="Missouri"/>
            <p:cNvSpPr>
              <a:spLocks noChangeAspect="1"/>
            </p:cNvSpPr>
            <p:nvPr/>
          </p:nvSpPr>
          <p:spPr bwMode="auto">
            <a:xfrm>
              <a:off x="2862" y="1800"/>
              <a:ext cx="639" cy="54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3" name="Montana"/>
            <p:cNvSpPr>
              <a:spLocks noChangeAspect="1"/>
            </p:cNvSpPr>
            <p:nvPr/>
          </p:nvSpPr>
          <p:spPr bwMode="auto">
            <a:xfrm>
              <a:off x="1218" y="636"/>
              <a:ext cx="978" cy="615"/>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4" name="Nebraska"/>
            <p:cNvSpPr>
              <a:spLocks noChangeAspect="1"/>
            </p:cNvSpPr>
            <p:nvPr/>
          </p:nvSpPr>
          <p:spPr bwMode="auto">
            <a:xfrm>
              <a:off x="2112" y="1490"/>
              <a:ext cx="791" cy="3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5" name="Nevada"/>
            <p:cNvSpPr>
              <a:spLocks noChangeAspect="1"/>
            </p:cNvSpPr>
            <p:nvPr/>
          </p:nvSpPr>
          <p:spPr bwMode="auto">
            <a:xfrm>
              <a:off x="632" y="1365"/>
              <a:ext cx="609" cy="934"/>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6" name="New_Hampshire"/>
            <p:cNvSpPr>
              <a:spLocks noChangeAspect="1"/>
            </p:cNvSpPr>
            <p:nvPr/>
          </p:nvSpPr>
          <p:spPr bwMode="auto">
            <a:xfrm>
              <a:off x="4884" y="972"/>
              <a:ext cx="156" cy="330"/>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7" name="New_Jersey"/>
            <p:cNvSpPr>
              <a:spLocks noChangeAspect="1"/>
            </p:cNvSpPr>
            <p:nvPr/>
          </p:nvSpPr>
          <p:spPr bwMode="auto">
            <a:xfrm>
              <a:off x="4715" y="1508"/>
              <a:ext cx="129" cy="289"/>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68" name="New_Mexico"/>
            <p:cNvSpPr>
              <a:spLocks noChangeAspect="1"/>
            </p:cNvSpPr>
            <p:nvPr/>
          </p:nvSpPr>
          <p:spPr bwMode="auto">
            <a:xfrm>
              <a:off x="1502" y="2155"/>
              <a:ext cx="669" cy="684"/>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nvGrpSpPr>
            <p:cNvPr id="4" name="New_York"/>
            <p:cNvGrpSpPr>
              <a:grpSpLocks noChangeAspect="1"/>
            </p:cNvGrpSpPr>
            <p:nvPr/>
          </p:nvGrpSpPr>
          <p:grpSpPr bwMode="auto">
            <a:xfrm>
              <a:off x="4280" y="1056"/>
              <a:ext cx="721" cy="546"/>
              <a:chOff x="-385" y="-35336"/>
              <a:chExt cx="20202" cy="182"/>
            </a:xfrm>
          </p:grpSpPr>
          <p:sp>
            <p:nvSpPr>
              <p:cNvPr id="654370" name="ny2"/>
              <p:cNvSpPr>
                <a:spLocks noChangeAspect="1"/>
              </p:cNvSpPr>
              <p:nvPr/>
            </p:nvSpPr>
            <p:spPr bwMode="auto">
              <a:xfrm>
                <a:off x="14777" y="-35170"/>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1" name="ny1"/>
              <p:cNvSpPr>
                <a:spLocks noChangeAspect="1"/>
              </p:cNvSpPr>
              <p:nvPr/>
            </p:nvSpPr>
            <p:spPr bwMode="auto">
              <a:xfrm>
                <a:off x="14273" y="-35162"/>
                <a:ext cx="504" cy="8"/>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2" name="ny3"/>
              <p:cNvSpPr>
                <a:spLocks noChangeAspect="1"/>
              </p:cNvSpPr>
              <p:nvPr/>
            </p:nvSpPr>
            <p:spPr bwMode="auto">
              <a:xfrm>
                <a:off x="14861" y="-35194"/>
                <a:ext cx="4956" cy="35"/>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3" name="ny4"/>
              <p:cNvSpPr>
                <a:spLocks noChangeAspect="1"/>
              </p:cNvSpPr>
              <p:nvPr/>
            </p:nvSpPr>
            <p:spPr bwMode="auto">
              <a:xfrm>
                <a:off x="-385" y="-35336"/>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sp>
          <p:nvSpPr>
            <p:cNvPr id="654374" name="North_Carolina"/>
            <p:cNvSpPr>
              <a:spLocks noChangeAspect="1"/>
            </p:cNvSpPr>
            <p:nvPr/>
          </p:nvSpPr>
          <p:spPr bwMode="auto">
            <a:xfrm>
              <a:off x="3983" y="2101"/>
              <a:ext cx="816" cy="364"/>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5" name="North_Dakota"/>
            <p:cNvSpPr>
              <a:spLocks noChangeAspect="1"/>
            </p:cNvSpPr>
            <p:nvPr/>
          </p:nvSpPr>
          <p:spPr bwMode="auto">
            <a:xfrm>
              <a:off x="2165" y="779"/>
              <a:ext cx="633" cy="391"/>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6" name="Ohio"/>
            <p:cNvSpPr>
              <a:spLocks noChangeAspect="1"/>
            </p:cNvSpPr>
            <p:nvPr/>
          </p:nvSpPr>
          <p:spPr bwMode="auto">
            <a:xfrm>
              <a:off x="3845" y="1535"/>
              <a:ext cx="399" cy="450"/>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7" name="Oklahoma"/>
            <p:cNvSpPr>
              <a:spLocks noChangeAspect="1"/>
            </p:cNvSpPr>
            <p:nvPr/>
          </p:nvSpPr>
          <p:spPr bwMode="auto">
            <a:xfrm>
              <a:off x="2166" y="2218"/>
              <a:ext cx="827" cy="426"/>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8" name="Oregon"/>
            <p:cNvSpPr>
              <a:spLocks noChangeAspect="1"/>
            </p:cNvSpPr>
            <p:nvPr/>
          </p:nvSpPr>
          <p:spPr bwMode="auto">
            <a:xfrm>
              <a:off x="356" y="788"/>
              <a:ext cx="768" cy="642"/>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79" name="Pennsylvania"/>
            <p:cNvSpPr>
              <a:spLocks noChangeAspect="1"/>
            </p:cNvSpPr>
            <p:nvPr/>
          </p:nvSpPr>
          <p:spPr bwMode="auto">
            <a:xfrm>
              <a:off x="4218" y="1445"/>
              <a:ext cx="557" cy="357"/>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0" name="Rhode_Island"/>
            <p:cNvSpPr>
              <a:spLocks noChangeAspect="1"/>
            </p:cNvSpPr>
            <p:nvPr/>
          </p:nvSpPr>
          <p:spPr bwMode="auto">
            <a:xfrm>
              <a:off x="4980" y="1359"/>
              <a:ext cx="74" cy="95"/>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1" name="South_Carolina"/>
            <p:cNvSpPr>
              <a:spLocks noChangeAspect="1"/>
            </p:cNvSpPr>
            <p:nvPr/>
          </p:nvSpPr>
          <p:spPr bwMode="auto">
            <a:xfrm>
              <a:off x="4082" y="2353"/>
              <a:ext cx="486" cy="367"/>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2" name="South_Dakota"/>
            <p:cNvSpPr>
              <a:spLocks noChangeAspect="1"/>
            </p:cNvSpPr>
            <p:nvPr/>
          </p:nvSpPr>
          <p:spPr bwMode="auto">
            <a:xfrm>
              <a:off x="2133" y="1140"/>
              <a:ext cx="672" cy="444"/>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3" name="Tennessee"/>
            <p:cNvSpPr>
              <a:spLocks noChangeAspect="1"/>
            </p:cNvSpPr>
            <p:nvPr/>
          </p:nvSpPr>
          <p:spPr bwMode="auto">
            <a:xfrm>
              <a:off x="3401" y="2188"/>
              <a:ext cx="814" cy="280"/>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4" name="Texas"/>
            <p:cNvSpPr>
              <a:spLocks noChangeAspect="1"/>
            </p:cNvSpPr>
            <p:nvPr/>
          </p:nvSpPr>
          <p:spPr bwMode="auto">
            <a:xfrm>
              <a:off x="1755" y="2279"/>
              <a:ext cx="1338" cy="1287"/>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5" name="Utah"/>
            <p:cNvSpPr>
              <a:spLocks noChangeAspect="1"/>
            </p:cNvSpPr>
            <p:nvPr/>
          </p:nvSpPr>
          <p:spPr bwMode="auto">
            <a:xfrm>
              <a:off x="1127" y="1484"/>
              <a:ext cx="537" cy="671"/>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6" name="Vermont"/>
            <p:cNvSpPr>
              <a:spLocks noChangeAspect="1"/>
            </p:cNvSpPr>
            <p:nvPr/>
          </p:nvSpPr>
          <p:spPr bwMode="auto">
            <a:xfrm>
              <a:off x="4760" y="1016"/>
              <a:ext cx="163" cy="301"/>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7" name="Washington"/>
            <p:cNvSpPr>
              <a:spLocks noChangeAspect="1"/>
            </p:cNvSpPr>
            <p:nvPr/>
          </p:nvSpPr>
          <p:spPr bwMode="auto">
            <a:xfrm>
              <a:off x="528" y="504"/>
              <a:ext cx="638" cy="461"/>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8" name="West_Virginia"/>
            <p:cNvSpPr>
              <a:spLocks noChangeAspect="1"/>
            </p:cNvSpPr>
            <p:nvPr/>
          </p:nvSpPr>
          <p:spPr bwMode="auto">
            <a:xfrm>
              <a:off x="4095" y="1692"/>
              <a:ext cx="431" cy="427"/>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89" name="Wisconsin"/>
            <p:cNvSpPr>
              <a:spLocks noChangeAspect="1"/>
            </p:cNvSpPr>
            <p:nvPr/>
          </p:nvSpPr>
          <p:spPr bwMode="auto">
            <a:xfrm>
              <a:off x="3102" y="1041"/>
              <a:ext cx="510" cy="527"/>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90" name="Wyoming"/>
            <p:cNvSpPr>
              <a:spLocks noChangeAspect="1"/>
            </p:cNvSpPr>
            <p:nvPr/>
          </p:nvSpPr>
          <p:spPr bwMode="auto">
            <a:xfrm>
              <a:off x="1485" y="1179"/>
              <a:ext cx="671" cy="549"/>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nvGrpSpPr>
            <p:cNvPr id="5" name="Virginia"/>
            <p:cNvGrpSpPr>
              <a:grpSpLocks noChangeAspect="1"/>
            </p:cNvGrpSpPr>
            <p:nvPr/>
          </p:nvGrpSpPr>
          <p:grpSpPr bwMode="auto">
            <a:xfrm>
              <a:off x="4025" y="1800"/>
              <a:ext cx="760" cy="418"/>
              <a:chOff x="-511" y="-84849"/>
              <a:chExt cx="19773" cy="278"/>
            </a:xfrm>
          </p:grpSpPr>
          <p:sp>
            <p:nvSpPr>
              <p:cNvPr id="654392" name="D51"/>
              <p:cNvSpPr>
                <a:spLocks noChangeAspect="1"/>
              </p:cNvSpPr>
              <p:nvPr/>
            </p:nvSpPr>
            <p:spPr bwMode="auto">
              <a:xfrm>
                <a:off x="17858" y="-84773"/>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93" name="D52"/>
              <p:cNvSpPr>
                <a:spLocks noChangeAspect="1"/>
              </p:cNvSpPr>
              <p:nvPr/>
            </p:nvSpPr>
            <p:spPr bwMode="auto">
              <a:xfrm>
                <a:off x="18989" y="-8477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94" name="Drawing 49"/>
              <p:cNvSpPr>
                <a:spLocks noChangeAspect="1"/>
              </p:cNvSpPr>
              <p:nvPr/>
            </p:nvSpPr>
            <p:spPr bwMode="auto">
              <a:xfrm>
                <a:off x="-511" y="-84849"/>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solidFill>
                <a:srgbClr val="CCCCFF"/>
              </a:solidFill>
              <a:ln w="9525" cap="flat">
                <a:solidFill>
                  <a:srgbClr val="000000"/>
                </a:solidFill>
                <a:prstDash val="solid"/>
                <a:round/>
                <a:headEnd/>
                <a:tailEnd/>
              </a:ln>
            </p:spPr>
            <p:txBody>
              <a:bodyPr wrap="none" anchor="ctr">
                <a:spAutoFit/>
              </a:bodyPr>
              <a:lstStyle/>
              <a:p>
                <a:endParaRPr lang="en-US" dirty="0"/>
              </a:p>
            </p:txBody>
          </p:sp>
        </p:grpSp>
        <p:sp>
          <p:nvSpPr>
            <p:cNvPr id="654395" name="Kentucky"/>
            <p:cNvSpPr>
              <a:spLocks noChangeAspect="1"/>
            </p:cNvSpPr>
            <p:nvPr/>
          </p:nvSpPr>
          <p:spPr bwMode="auto">
            <a:xfrm>
              <a:off x="3474" y="1925"/>
              <a:ext cx="695" cy="359"/>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nvGrpSpPr>
            <p:cNvPr id="6" name="Alaska"/>
            <p:cNvGrpSpPr>
              <a:grpSpLocks noChangeAspect="1"/>
            </p:cNvGrpSpPr>
            <p:nvPr/>
          </p:nvGrpSpPr>
          <p:grpSpPr bwMode="auto">
            <a:xfrm>
              <a:off x="344" y="2845"/>
              <a:ext cx="880" cy="850"/>
              <a:chOff x="-1146" y="-64708"/>
              <a:chExt cx="19958" cy="567"/>
            </a:xfrm>
          </p:grpSpPr>
          <p:sp>
            <p:nvSpPr>
              <p:cNvPr id="654397" name="Drawing 60"/>
              <p:cNvSpPr>
                <a:spLocks noChangeAspect="1"/>
              </p:cNvSpPr>
              <p:nvPr/>
            </p:nvSpPr>
            <p:spPr bwMode="auto">
              <a:xfrm>
                <a:off x="3172" y="-64708"/>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98" name="Alaska4"/>
              <p:cNvSpPr>
                <a:spLocks noChangeAspect="1"/>
              </p:cNvSpPr>
              <p:nvPr/>
            </p:nvSpPr>
            <p:spPr bwMode="auto">
              <a:xfrm>
                <a:off x="4566" y="-6447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399" name="Alaska5"/>
              <p:cNvSpPr>
                <a:spLocks noChangeAspect="1"/>
              </p:cNvSpPr>
              <p:nvPr/>
            </p:nvSpPr>
            <p:spPr bwMode="auto">
              <a:xfrm>
                <a:off x="5484" y="-64588"/>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0" name="Alaska1"/>
              <p:cNvSpPr>
                <a:spLocks noChangeAspect="1"/>
              </p:cNvSpPr>
              <p:nvPr/>
            </p:nvSpPr>
            <p:spPr bwMode="auto">
              <a:xfrm>
                <a:off x="1744" y="-64492"/>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1" name="Alaska24"/>
              <p:cNvSpPr>
                <a:spLocks noChangeAspect="1"/>
              </p:cNvSpPr>
              <p:nvPr/>
            </p:nvSpPr>
            <p:spPr bwMode="auto">
              <a:xfrm>
                <a:off x="-1146" y="-64150"/>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2" name="Alaska23"/>
              <p:cNvSpPr>
                <a:spLocks noChangeAspect="1"/>
              </p:cNvSpPr>
              <p:nvPr/>
            </p:nvSpPr>
            <p:spPr bwMode="auto">
              <a:xfrm>
                <a:off x="-840" y="-64150"/>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3" name="Alaska22"/>
              <p:cNvSpPr>
                <a:spLocks noChangeAspect="1"/>
              </p:cNvSpPr>
              <p:nvPr/>
            </p:nvSpPr>
            <p:spPr bwMode="auto">
              <a:xfrm>
                <a:off x="-364" y="-64150"/>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4" name="Alaska21"/>
              <p:cNvSpPr>
                <a:spLocks noChangeAspect="1"/>
              </p:cNvSpPr>
              <p:nvPr/>
            </p:nvSpPr>
            <p:spPr bwMode="auto">
              <a:xfrm>
                <a:off x="282" y="-64171"/>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5" name="Alaska20"/>
              <p:cNvSpPr>
                <a:spLocks noChangeAspect="1"/>
              </p:cNvSpPr>
              <p:nvPr/>
            </p:nvSpPr>
            <p:spPr bwMode="auto">
              <a:xfrm>
                <a:off x="554" y="-64162"/>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6" name="Alaska19"/>
              <p:cNvSpPr>
                <a:spLocks noChangeAspect="1"/>
              </p:cNvSpPr>
              <p:nvPr/>
            </p:nvSpPr>
            <p:spPr bwMode="auto">
              <a:xfrm>
                <a:off x="1166" y="-64171"/>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7" name="Alaska18"/>
              <p:cNvSpPr>
                <a:spLocks noChangeAspect="1"/>
              </p:cNvSpPr>
              <p:nvPr/>
            </p:nvSpPr>
            <p:spPr bwMode="auto">
              <a:xfrm>
                <a:off x="2594" y="-64198"/>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8" name="Alaska17"/>
              <p:cNvSpPr>
                <a:spLocks noChangeAspect="1"/>
              </p:cNvSpPr>
              <p:nvPr/>
            </p:nvSpPr>
            <p:spPr bwMode="auto">
              <a:xfrm>
                <a:off x="3172" y="-64216"/>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09" name="Alaska16"/>
              <p:cNvSpPr>
                <a:spLocks noChangeAspect="1"/>
              </p:cNvSpPr>
              <p:nvPr/>
            </p:nvSpPr>
            <p:spPr bwMode="auto">
              <a:xfrm>
                <a:off x="4056" y="-64216"/>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0" name="D121"/>
              <p:cNvSpPr>
                <a:spLocks noChangeAspect="1"/>
              </p:cNvSpPr>
              <p:nvPr/>
            </p:nvSpPr>
            <p:spPr bwMode="auto">
              <a:xfrm>
                <a:off x="4566" y="-64246"/>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1" name="Alaska15"/>
              <p:cNvSpPr>
                <a:spLocks noChangeAspect="1"/>
              </p:cNvSpPr>
              <p:nvPr/>
            </p:nvSpPr>
            <p:spPr bwMode="auto">
              <a:xfrm>
                <a:off x="5178" y="-64228"/>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2" name="Alaska14"/>
              <p:cNvSpPr>
                <a:spLocks noChangeAspect="1"/>
              </p:cNvSpPr>
              <p:nvPr/>
            </p:nvSpPr>
            <p:spPr bwMode="auto">
              <a:xfrm>
                <a:off x="6096" y="-64255"/>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3" name="Alaska13"/>
              <p:cNvSpPr>
                <a:spLocks noChangeAspect="1"/>
              </p:cNvSpPr>
              <p:nvPr/>
            </p:nvSpPr>
            <p:spPr bwMode="auto">
              <a:xfrm>
                <a:off x="6912" y="-64282"/>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4" name="Alaska11"/>
              <p:cNvSpPr>
                <a:spLocks noChangeAspect="1"/>
              </p:cNvSpPr>
              <p:nvPr/>
            </p:nvSpPr>
            <p:spPr bwMode="auto">
              <a:xfrm>
                <a:off x="8612" y="-64285"/>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5" name="Alaska12"/>
              <p:cNvSpPr>
                <a:spLocks noChangeAspect="1"/>
              </p:cNvSpPr>
              <p:nvPr/>
            </p:nvSpPr>
            <p:spPr bwMode="auto">
              <a:xfrm>
                <a:off x="8714" y="-64282"/>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6" name="D127"/>
              <p:cNvSpPr>
                <a:spLocks noChangeAspect="1"/>
              </p:cNvSpPr>
              <p:nvPr/>
            </p:nvSpPr>
            <p:spPr bwMode="auto">
              <a:xfrm>
                <a:off x="9224" y="-64303"/>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7" name="Alaska10"/>
              <p:cNvSpPr>
                <a:spLocks noChangeAspect="1"/>
              </p:cNvSpPr>
              <p:nvPr/>
            </p:nvSpPr>
            <p:spPr bwMode="auto">
              <a:xfrm>
                <a:off x="8714" y="-64321"/>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8" name="D129"/>
              <p:cNvSpPr>
                <a:spLocks noChangeAspect="1"/>
              </p:cNvSpPr>
              <p:nvPr/>
            </p:nvSpPr>
            <p:spPr bwMode="auto">
              <a:xfrm>
                <a:off x="9224" y="-64330"/>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19" name="Alaska9"/>
              <p:cNvSpPr>
                <a:spLocks noChangeAspect="1"/>
              </p:cNvSpPr>
              <p:nvPr/>
            </p:nvSpPr>
            <p:spPr bwMode="auto">
              <a:xfrm>
                <a:off x="9224" y="-64342"/>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0" name="D131"/>
              <p:cNvSpPr>
                <a:spLocks noChangeAspect="1"/>
              </p:cNvSpPr>
              <p:nvPr/>
            </p:nvSpPr>
            <p:spPr bwMode="auto">
              <a:xfrm>
                <a:off x="9530" y="-64342"/>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1" name="Alaska8"/>
              <p:cNvSpPr>
                <a:spLocks noChangeAspect="1"/>
              </p:cNvSpPr>
              <p:nvPr/>
            </p:nvSpPr>
            <p:spPr bwMode="auto">
              <a:xfrm>
                <a:off x="11536" y="-64396"/>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2" name="Alaska6"/>
              <p:cNvSpPr>
                <a:spLocks noChangeAspect="1"/>
              </p:cNvSpPr>
              <p:nvPr/>
            </p:nvSpPr>
            <p:spPr bwMode="auto">
              <a:xfrm>
                <a:off x="6096" y="-64348"/>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3" name="Alaska3"/>
              <p:cNvSpPr>
                <a:spLocks noChangeAspect="1"/>
              </p:cNvSpPr>
              <p:nvPr/>
            </p:nvSpPr>
            <p:spPr bwMode="auto">
              <a:xfrm>
                <a:off x="3478" y="-64396"/>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4" name="D136"/>
              <p:cNvSpPr>
                <a:spLocks noChangeAspect="1"/>
              </p:cNvSpPr>
              <p:nvPr/>
            </p:nvSpPr>
            <p:spPr bwMode="auto">
              <a:xfrm>
                <a:off x="4294" y="-64405"/>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5" name="Alaska2"/>
              <p:cNvSpPr>
                <a:spLocks noChangeAspect="1"/>
              </p:cNvSpPr>
              <p:nvPr/>
            </p:nvSpPr>
            <p:spPr bwMode="auto">
              <a:xfrm>
                <a:off x="1064" y="-64396"/>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6" name="D138"/>
              <p:cNvSpPr>
                <a:spLocks noChangeAspect="1"/>
              </p:cNvSpPr>
              <p:nvPr/>
            </p:nvSpPr>
            <p:spPr bwMode="auto">
              <a:xfrm>
                <a:off x="2254" y="-64303"/>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27" name="Alaska7"/>
              <p:cNvSpPr>
                <a:spLocks noChangeAspect="1"/>
              </p:cNvSpPr>
              <p:nvPr/>
            </p:nvSpPr>
            <p:spPr bwMode="auto">
              <a:xfrm>
                <a:off x="2458" y="-6427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grpSp>
          <p:nvGrpSpPr>
            <p:cNvPr id="7" name="Hawaii"/>
            <p:cNvGrpSpPr>
              <a:grpSpLocks noChangeAspect="1"/>
            </p:cNvGrpSpPr>
            <p:nvPr/>
          </p:nvGrpSpPr>
          <p:grpSpPr bwMode="auto">
            <a:xfrm>
              <a:off x="1388" y="3100"/>
              <a:ext cx="850" cy="600"/>
              <a:chOff x="-1134" y="-102008"/>
              <a:chExt cx="19845" cy="400"/>
            </a:xfrm>
          </p:grpSpPr>
          <p:sp>
            <p:nvSpPr>
              <p:cNvPr id="654429" name="D100"/>
              <p:cNvSpPr>
                <a:spLocks noChangeAspect="1"/>
              </p:cNvSpPr>
              <p:nvPr/>
            </p:nvSpPr>
            <p:spPr bwMode="auto">
              <a:xfrm>
                <a:off x="-1134" y="-102008"/>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30" name="D101"/>
              <p:cNvSpPr>
                <a:spLocks noChangeAspect="1"/>
              </p:cNvSpPr>
              <p:nvPr/>
            </p:nvSpPr>
            <p:spPr bwMode="auto">
              <a:xfrm>
                <a:off x="5271" y="-101940"/>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31" name="D102"/>
              <p:cNvSpPr>
                <a:spLocks noChangeAspect="1"/>
              </p:cNvSpPr>
              <p:nvPr/>
            </p:nvSpPr>
            <p:spPr bwMode="auto">
              <a:xfrm>
                <a:off x="8701" y="-101880"/>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32" name="D103"/>
              <p:cNvSpPr>
                <a:spLocks noChangeAspect="1"/>
              </p:cNvSpPr>
              <p:nvPr/>
            </p:nvSpPr>
            <p:spPr bwMode="auto">
              <a:xfrm>
                <a:off x="11221" y="-101862"/>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33" name="D104"/>
              <p:cNvSpPr>
                <a:spLocks noChangeAspect="1"/>
              </p:cNvSpPr>
              <p:nvPr/>
            </p:nvSpPr>
            <p:spPr bwMode="auto">
              <a:xfrm>
                <a:off x="14231" y="-101752"/>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sp>
            <p:nvSpPr>
              <p:cNvPr id="654434" name="D105"/>
              <p:cNvSpPr>
                <a:spLocks noChangeAspect="1"/>
              </p:cNvSpPr>
              <p:nvPr/>
            </p:nvSpPr>
            <p:spPr bwMode="auto">
              <a:xfrm>
                <a:off x="9751" y="-101846"/>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rgbClr val="CCCCFF"/>
              </a:solidFill>
              <a:ln w="9525">
                <a:solidFill>
                  <a:srgbClr val="000000"/>
                </a:solidFill>
                <a:prstDash val="solid"/>
                <a:round/>
                <a:headEnd/>
                <a:tailEnd/>
              </a:ln>
            </p:spPr>
            <p:txBody>
              <a:bodyPr wrap="none" anchor="ctr">
                <a:spAutoFit/>
              </a:bodyPr>
              <a:lstStyle/>
              <a:p>
                <a:endParaRPr lang="en-US" dirty="0"/>
              </a:p>
            </p:txBody>
          </p:sp>
        </p:grpSp>
        <p:sp>
          <p:nvSpPr>
            <p:cNvPr id="654435" name="District_Of_Columbia"/>
            <p:cNvSpPr>
              <a:spLocks noChangeAspect="1"/>
            </p:cNvSpPr>
            <p:nvPr/>
          </p:nvSpPr>
          <p:spPr bwMode="auto">
            <a:xfrm>
              <a:off x="4587" y="1830"/>
              <a:ext cx="18" cy="21"/>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rgbClr val="FFFFFF"/>
            </a:solidFill>
            <a:ln w="9525">
              <a:solidFill>
                <a:srgbClr val="000000"/>
              </a:solidFill>
              <a:prstDash val="solid"/>
              <a:round/>
              <a:headEnd/>
              <a:tailEnd/>
            </a:ln>
          </p:spPr>
          <p:txBody>
            <a:bodyPr wrap="none" anchor="ctr">
              <a:spAutoFit/>
            </a:bodyPr>
            <a:lstStyle/>
            <a:p>
              <a:endParaRPr lang="en-US" dirty="0"/>
            </a:p>
          </p:txBody>
        </p:sp>
        <p:sp>
          <p:nvSpPr>
            <p:cNvPr id="654436" name="Map Title"/>
            <p:cNvSpPr txBox="1">
              <a:spLocks noChangeAspect="1" noChangeArrowheads="1"/>
            </p:cNvSpPr>
            <p:nvPr/>
          </p:nvSpPr>
          <p:spPr bwMode="auto">
            <a:xfrm>
              <a:off x="2024" y="4"/>
              <a:ext cx="3312" cy="608"/>
            </a:xfrm>
            <a:prstGeom prst="rect">
              <a:avLst/>
            </a:prstGeom>
            <a:noFill/>
            <a:ln w="1">
              <a:noFill/>
              <a:miter lim="800000"/>
              <a:headEnd/>
              <a:tailEnd/>
            </a:ln>
          </p:spPr>
          <p:txBody>
            <a:bodyPr wrap="square" anchor="ctr">
              <a:spAutoFit/>
            </a:bodyPr>
            <a:lstStyle/>
            <a:p>
              <a:pPr algn="ctr"/>
              <a:r>
                <a:rPr lang="en-US" sz="2000" b="1" dirty="0">
                  <a:solidFill>
                    <a:schemeClr val="tx2"/>
                  </a:solidFill>
                </a:rPr>
                <a:t>Growth or Decline in the</a:t>
              </a:r>
            </a:p>
            <a:p>
              <a:pPr algn="ctr"/>
              <a:r>
                <a:rPr lang="en-US" sz="2000" b="1" dirty="0">
                  <a:solidFill>
                    <a:schemeClr val="tx2"/>
                  </a:solidFill>
                </a:rPr>
                <a:t>Percentage of the Population</a:t>
              </a:r>
            </a:p>
            <a:p>
              <a:pPr algn="ctr"/>
              <a:r>
                <a:rPr lang="en-US" sz="2000" b="1" dirty="0">
                  <a:solidFill>
                    <a:schemeClr val="tx2"/>
                  </a:solidFill>
                </a:rPr>
                <a:t>Attending a Christian </a:t>
              </a:r>
              <a:r>
                <a:rPr lang="en-US" sz="2000" b="1" dirty="0" smtClean="0">
                  <a:solidFill>
                    <a:schemeClr val="tx2"/>
                  </a:solidFill>
                </a:rPr>
                <a:t>Church from </a:t>
              </a:r>
              <a:r>
                <a:rPr lang="en-US" sz="2000" b="1" dirty="0">
                  <a:solidFill>
                    <a:schemeClr val="tx2"/>
                  </a:solidFill>
                </a:rPr>
                <a:t>2000 - 2009</a:t>
              </a:r>
            </a:p>
          </p:txBody>
        </p:sp>
        <p:grpSp>
          <p:nvGrpSpPr>
            <p:cNvPr id="8" name="Wisconsin_L"/>
            <p:cNvGrpSpPr>
              <a:grpSpLocks noChangeAspect="1"/>
            </p:cNvGrpSpPr>
            <p:nvPr/>
          </p:nvGrpSpPr>
          <p:grpSpPr bwMode="auto">
            <a:xfrm>
              <a:off x="3216" y="1197"/>
              <a:ext cx="320" cy="205"/>
              <a:chOff x="2044" y="771"/>
              <a:chExt cx="213" cy="137"/>
            </a:xfrm>
          </p:grpSpPr>
          <p:sp>
            <p:nvSpPr>
              <p:cNvPr id="654438" name="Text 131"/>
              <p:cNvSpPr txBox="1">
                <a:spLocks noChangeAspect="1" noChangeArrowheads="1"/>
              </p:cNvSpPr>
              <p:nvPr/>
            </p:nvSpPr>
            <p:spPr bwMode="auto">
              <a:xfrm>
                <a:off x="2044" y="771"/>
                <a:ext cx="213" cy="92"/>
              </a:xfrm>
              <a:prstGeom prst="rect">
                <a:avLst/>
              </a:prstGeom>
              <a:noFill/>
              <a:ln w="1">
                <a:noFill/>
                <a:miter lim="800000"/>
                <a:headEnd/>
                <a:tailEnd/>
              </a:ln>
              <a:effectLst/>
            </p:spPr>
            <p:txBody>
              <a:bodyPr wrap="none" anchor="ctr">
                <a:spAutoFit/>
              </a:bodyPr>
              <a:lstStyle/>
              <a:p>
                <a:r>
                  <a:rPr lang="en-US" sz="900" b="1" dirty="0"/>
                  <a:t>-20.7%</a:t>
                </a:r>
              </a:p>
            </p:txBody>
          </p:sp>
          <p:sp>
            <p:nvSpPr>
              <p:cNvPr id="654439" name="Text 132"/>
              <p:cNvSpPr txBox="1">
                <a:spLocks noChangeAspect="1" noChangeArrowheads="1"/>
              </p:cNvSpPr>
              <p:nvPr/>
            </p:nvSpPr>
            <p:spPr bwMode="auto">
              <a:xfrm>
                <a:off x="2060" y="816"/>
                <a:ext cx="126" cy="92"/>
              </a:xfrm>
              <a:prstGeom prst="rect">
                <a:avLst/>
              </a:prstGeom>
              <a:noFill/>
              <a:ln w="1">
                <a:noFill/>
                <a:miter lim="800000"/>
                <a:headEnd/>
                <a:tailEnd/>
              </a:ln>
              <a:effectLst/>
            </p:spPr>
            <p:txBody>
              <a:bodyPr wrap="none" anchor="ctr">
                <a:spAutoFit/>
              </a:bodyPr>
              <a:lstStyle/>
              <a:p>
                <a:r>
                  <a:rPr lang="en-US" sz="900" b="1" dirty="0"/>
                  <a:t>WI</a:t>
                </a:r>
              </a:p>
            </p:txBody>
          </p:sp>
        </p:grpSp>
        <p:grpSp>
          <p:nvGrpSpPr>
            <p:cNvPr id="9" name="Massachusetts_L"/>
            <p:cNvGrpSpPr>
              <a:grpSpLocks noChangeAspect="1"/>
            </p:cNvGrpSpPr>
            <p:nvPr/>
          </p:nvGrpSpPr>
          <p:grpSpPr bwMode="auto">
            <a:xfrm>
              <a:off x="5040" y="1105"/>
              <a:ext cx="320" cy="210"/>
              <a:chOff x="3348" y="710"/>
              <a:chExt cx="213" cy="140"/>
            </a:xfrm>
          </p:grpSpPr>
          <p:sp>
            <p:nvSpPr>
              <p:cNvPr id="654441" name="Text 134"/>
              <p:cNvSpPr txBox="1">
                <a:spLocks noChangeAspect="1" noChangeArrowheads="1"/>
              </p:cNvSpPr>
              <p:nvPr/>
            </p:nvSpPr>
            <p:spPr bwMode="auto">
              <a:xfrm>
                <a:off x="3348" y="710"/>
                <a:ext cx="213" cy="91"/>
              </a:xfrm>
              <a:prstGeom prst="rect">
                <a:avLst/>
              </a:prstGeom>
              <a:noFill/>
              <a:ln w="1">
                <a:noFill/>
                <a:miter lim="800000"/>
                <a:headEnd/>
                <a:tailEnd/>
              </a:ln>
              <a:effectLst/>
            </p:spPr>
            <p:txBody>
              <a:bodyPr wrap="none" anchor="ctr">
                <a:spAutoFit/>
              </a:bodyPr>
              <a:lstStyle/>
              <a:p>
                <a:r>
                  <a:rPr lang="en-US" sz="900" b="1" dirty="0"/>
                  <a:t>-21.1%</a:t>
                </a:r>
              </a:p>
            </p:txBody>
          </p:sp>
          <p:sp>
            <p:nvSpPr>
              <p:cNvPr id="654442" name="Text 135"/>
              <p:cNvSpPr txBox="1">
                <a:spLocks noChangeAspect="1" noChangeArrowheads="1"/>
              </p:cNvSpPr>
              <p:nvPr/>
            </p:nvSpPr>
            <p:spPr bwMode="auto">
              <a:xfrm>
                <a:off x="3363" y="758"/>
                <a:ext cx="141" cy="92"/>
              </a:xfrm>
              <a:prstGeom prst="rect">
                <a:avLst/>
              </a:prstGeom>
              <a:noFill/>
              <a:ln w="1">
                <a:noFill/>
                <a:miter lim="800000"/>
                <a:headEnd/>
                <a:tailEnd/>
              </a:ln>
              <a:effectLst/>
            </p:spPr>
            <p:txBody>
              <a:bodyPr wrap="none" anchor="ctr">
                <a:spAutoFit/>
              </a:bodyPr>
              <a:lstStyle/>
              <a:p>
                <a:r>
                  <a:rPr lang="en-US" sz="900" b="1" dirty="0"/>
                  <a:t>MA</a:t>
                </a:r>
              </a:p>
            </p:txBody>
          </p:sp>
        </p:grpSp>
        <p:grpSp>
          <p:nvGrpSpPr>
            <p:cNvPr id="10" name="Rhode_Island_L"/>
            <p:cNvGrpSpPr>
              <a:grpSpLocks noChangeAspect="1"/>
            </p:cNvGrpSpPr>
            <p:nvPr/>
          </p:nvGrpSpPr>
          <p:grpSpPr bwMode="auto">
            <a:xfrm>
              <a:off x="5127" y="1300"/>
              <a:ext cx="320" cy="214"/>
              <a:chOff x="3395" y="898"/>
              <a:chExt cx="213" cy="143"/>
            </a:xfrm>
          </p:grpSpPr>
          <p:sp>
            <p:nvSpPr>
              <p:cNvPr id="654444" name="Text 137"/>
              <p:cNvSpPr txBox="1">
                <a:spLocks noChangeAspect="1" noChangeArrowheads="1"/>
              </p:cNvSpPr>
              <p:nvPr/>
            </p:nvSpPr>
            <p:spPr bwMode="auto">
              <a:xfrm>
                <a:off x="3395" y="898"/>
                <a:ext cx="213" cy="92"/>
              </a:xfrm>
              <a:prstGeom prst="rect">
                <a:avLst/>
              </a:prstGeom>
              <a:noFill/>
              <a:ln w="1">
                <a:noFill/>
                <a:miter lim="800000"/>
                <a:headEnd/>
                <a:tailEnd/>
              </a:ln>
              <a:effectLst/>
            </p:spPr>
            <p:txBody>
              <a:bodyPr wrap="none" anchor="ctr">
                <a:spAutoFit/>
              </a:bodyPr>
              <a:lstStyle/>
              <a:p>
                <a:r>
                  <a:rPr lang="en-US" sz="900" b="1" dirty="0"/>
                  <a:t>-21.4%</a:t>
                </a:r>
              </a:p>
            </p:txBody>
          </p:sp>
          <p:sp>
            <p:nvSpPr>
              <p:cNvPr id="654445" name="Text 138"/>
              <p:cNvSpPr txBox="1">
                <a:spLocks noChangeAspect="1" noChangeArrowheads="1"/>
              </p:cNvSpPr>
              <p:nvPr/>
            </p:nvSpPr>
            <p:spPr bwMode="auto">
              <a:xfrm>
                <a:off x="3418" y="950"/>
                <a:ext cx="116" cy="91"/>
              </a:xfrm>
              <a:prstGeom prst="rect">
                <a:avLst/>
              </a:prstGeom>
              <a:noFill/>
              <a:ln w="1">
                <a:noFill/>
                <a:miter lim="800000"/>
                <a:headEnd/>
                <a:tailEnd/>
              </a:ln>
              <a:effectLst/>
            </p:spPr>
            <p:txBody>
              <a:bodyPr wrap="none" anchor="ctr">
                <a:spAutoFit/>
              </a:bodyPr>
              <a:lstStyle/>
              <a:p>
                <a:r>
                  <a:rPr lang="en-US" sz="900" b="1" dirty="0"/>
                  <a:t>RI</a:t>
                </a:r>
              </a:p>
            </p:txBody>
          </p:sp>
        </p:grpSp>
        <p:grpSp>
          <p:nvGrpSpPr>
            <p:cNvPr id="11" name="Maine_L"/>
            <p:cNvGrpSpPr>
              <a:grpSpLocks noChangeAspect="1"/>
            </p:cNvGrpSpPr>
            <p:nvPr/>
          </p:nvGrpSpPr>
          <p:grpSpPr bwMode="auto">
            <a:xfrm>
              <a:off x="4944" y="814"/>
              <a:ext cx="320" cy="205"/>
              <a:chOff x="3208" y="516"/>
              <a:chExt cx="213" cy="137"/>
            </a:xfrm>
          </p:grpSpPr>
          <p:sp>
            <p:nvSpPr>
              <p:cNvPr id="654447" name="Text 140"/>
              <p:cNvSpPr txBox="1">
                <a:spLocks noChangeAspect="1" noChangeArrowheads="1"/>
              </p:cNvSpPr>
              <p:nvPr/>
            </p:nvSpPr>
            <p:spPr bwMode="auto">
              <a:xfrm>
                <a:off x="3208" y="516"/>
                <a:ext cx="213" cy="92"/>
              </a:xfrm>
              <a:prstGeom prst="rect">
                <a:avLst/>
              </a:prstGeom>
              <a:noFill/>
              <a:ln w="1">
                <a:noFill/>
                <a:miter lim="800000"/>
                <a:headEnd/>
                <a:tailEnd/>
              </a:ln>
              <a:effectLst/>
            </p:spPr>
            <p:txBody>
              <a:bodyPr wrap="none" anchor="ctr">
                <a:spAutoFit/>
              </a:bodyPr>
              <a:lstStyle/>
              <a:p>
                <a:r>
                  <a:rPr lang="en-US" sz="900" b="1" dirty="0"/>
                  <a:t>-13.5%</a:t>
                </a:r>
              </a:p>
            </p:txBody>
          </p:sp>
          <p:sp>
            <p:nvSpPr>
              <p:cNvPr id="654448" name="Text 141"/>
              <p:cNvSpPr txBox="1">
                <a:spLocks noChangeAspect="1" noChangeArrowheads="1"/>
              </p:cNvSpPr>
              <p:nvPr/>
            </p:nvSpPr>
            <p:spPr bwMode="auto">
              <a:xfrm>
                <a:off x="3223" y="561"/>
                <a:ext cx="139" cy="92"/>
              </a:xfrm>
              <a:prstGeom prst="rect">
                <a:avLst/>
              </a:prstGeom>
              <a:noFill/>
              <a:ln w="1">
                <a:noFill/>
                <a:miter lim="800000"/>
                <a:headEnd/>
                <a:tailEnd/>
              </a:ln>
              <a:effectLst/>
            </p:spPr>
            <p:txBody>
              <a:bodyPr wrap="none" anchor="ctr">
                <a:spAutoFit/>
              </a:bodyPr>
              <a:lstStyle/>
              <a:p>
                <a:r>
                  <a:rPr lang="en-US" sz="900" b="1" dirty="0"/>
                  <a:t>ME</a:t>
                </a:r>
              </a:p>
            </p:txBody>
          </p:sp>
        </p:grpSp>
        <p:grpSp>
          <p:nvGrpSpPr>
            <p:cNvPr id="12" name="New_York_L"/>
            <p:cNvGrpSpPr>
              <a:grpSpLocks noChangeAspect="1"/>
            </p:cNvGrpSpPr>
            <p:nvPr/>
          </p:nvGrpSpPr>
          <p:grpSpPr bwMode="auto">
            <a:xfrm>
              <a:off x="4584" y="1189"/>
              <a:ext cx="320" cy="214"/>
              <a:chOff x="2924" y="766"/>
              <a:chExt cx="213" cy="143"/>
            </a:xfrm>
          </p:grpSpPr>
          <p:sp>
            <p:nvSpPr>
              <p:cNvPr id="654450" name="Text 143"/>
              <p:cNvSpPr txBox="1">
                <a:spLocks noChangeAspect="1" noChangeArrowheads="1"/>
              </p:cNvSpPr>
              <p:nvPr/>
            </p:nvSpPr>
            <p:spPr bwMode="auto">
              <a:xfrm>
                <a:off x="2924" y="766"/>
                <a:ext cx="213" cy="92"/>
              </a:xfrm>
              <a:prstGeom prst="rect">
                <a:avLst/>
              </a:prstGeom>
              <a:noFill/>
              <a:ln w="1">
                <a:noFill/>
                <a:miter lim="800000"/>
                <a:headEnd/>
                <a:tailEnd/>
              </a:ln>
              <a:effectLst/>
            </p:spPr>
            <p:txBody>
              <a:bodyPr wrap="none" anchor="ctr">
                <a:spAutoFit/>
              </a:bodyPr>
              <a:lstStyle/>
              <a:p>
                <a:r>
                  <a:rPr lang="en-US" sz="900" b="1" dirty="0"/>
                  <a:t>-16.2%</a:t>
                </a:r>
              </a:p>
            </p:txBody>
          </p:sp>
          <p:sp>
            <p:nvSpPr>
              <p:cNvPr id="654451" name="Text 144"/>
              <p:cNvSpPr txBox="1">
                <a:spLocks noChangeAspect="1" noChangeArrowheads="1"/>
              </p:cNvSpPr>
              <p:nvPr/>
            </p:nvSpPr>
            <p:spPr bwMode="auto">
              <a:xfrm>
                <a:off x="2942" y="817"/>
                <a:ext cx="134" cy="92"/>
              </a:xfrm>
              <a:prstGeom prst="rect">
                <a:avLst/>
              </a:prstGeom>
              <a:noFill/>
              <a:ln w="1">
                <a:noFill/>
                <a:miter lim="800000"/>
                <a:headEnd/>
                <a:tailEnd/>
              </a:ln>
              <a:effectLst/>
            </p:spPr>
            <p:txBody>
              <a:bodyPr wrap="none" anchor="ctr">
                <a:spAutoFit/>
              </a:bodyPr>
              <a:lstStyle/>
              <a:p>
                <a:r>
                  <a:rPr lang="en-US" sz="900" b="1" dirty="0"/>
                  <a:t>NY</a:t>
                </a:r>
              </a:p>
            </p:txBody>
          </p:sp>
        </p:grpSp>
        <p:grpSp>
          <p:nvGrpSpPr>
            <p:cNvPr id="13" name="Connecticut_L"/>
            <p:cNvGrpSpPr>
              <a:grpSpLocks noChangeAspect="1"/>
            </p:cNvGrpSpPr>
            <p:nvPr/>
          </p:nvGrpSpPr>
          <p:grpSpPr bwMode="auto">
            <a:xfrm>
              <a:off x="4944" y="1444"/>
              <a:ext cx="320" cy="214"/>
              <a:chOff x="3392" y="1000"/>
              <a:chExt cx="213" cy="143"/>
            </a:xfrm>
          </p:grpSpPr>
          <p:sp>
            <p:nvSpPr>
              <p:cNvPr id="654453" name="Text 146"/>
              <p:cNvSpPr txBox="1">
                <a:spLocks noChangeAspect="1" noChangeArrowheads="1"/>
              </p:cNvSpPr>
              <p:nvPr/>
            </p:nvSpPr>
            <p:spPr bwMode="auto">
              <a:xfrm>
                <a:off x="3392" y="1000"/>
                <a:ext cx="213" cy="92"/>
              </a:xfrm>
              <a:prstGeom prst="rect">
                <a:avLst/>
              </a:prstGeom>
              <a:noFill/>
              <a:ln w="1">
                <a:noFill/>
                <a:miter lim="800000"/>
                <a:headEnd/>
                <a:tailEnd/>
              </a:ln>
              <a:effectLst/>
            </p:spPr>
            <p:txBody>
              <a:bodyPr wrap="none" anchor="ctr">
                <a:spAutoFit/>
              </a:bodyPr>
              <a:lstStyle/>
              <a:p>
                <a:r>
                  <a:rPr lang="en-US" sz="900" b="1" dirty="0"/>
                  <a:t>-15.8%</a:t>
                </a:r>
              </a:p>
            </p:txBody>
          </p:sp>
          <p:sp>
            <p:nvSpPr>
              <p:cNvPr id="654454" name="Text 147"/>
              <p:cNvSpPr txBox="1">
                <a:spLocks noChangeAspect="1" noChangeArrowheads="1"/>
              </p:cNvSpPr>
              <p:nvPr/>
            </p:nvSpPr>
            <p:spPr bwMode="auto">
              <a:xfrm>
                <a:off x="3409" y="1051"/>
                <a:ext cx="131" cy="92"/>
              </a:xfrm>
              <a:prstGeom prst="rect">
                <a:avLst/>
              </a:prstGeom>
              <a:noFill/>
              <a:ln w="1">
                <a:noFill/>
                <a:miter lim="800000"/>
                <a:headEnd/>
                <a:tailEnd/>
              </a:ln>
              <a:effectLst/>
            </p:spPr>
            <p:txBody>
              <a:bodyPr wrap="none" anchor="ctr">
                <a:spAutoFit/>
              </a:bodyPr>
              <a:lstStyle/>
              <a:p>
                <a:r>
                  <a:rPr lang="en-US" sz="900" b="1" dirty="0"/>
                  <a:t>CT</a:t>
                </a:r>
              </a:p>
            </p:txBody>
          </p:sp>
        </p:grpSp>
        <p:grpSp>
          <p:nvGrpSpPr>
            <p:cNvPr id="14" name="Oregon_L"/>
            <p:cNvGrpSpPr>
              <a:grpSpLocks noChangeAspect="1"/>
            </p:cNvGrpSpPr>
            <p:nvPr/>
          </p:nvGrpSpPr>
          <p:grpSpPr bwMode="auto">
            <a:xfrm>
              <a:off x="648" y="997"/>
              <a:ext cx="320" cy="208"/>
              <a:chOff x="300" y="638"/>
              <a:chExt cx="213" cy="139"/>
            </a:xfrm>
          </p:grpSpPr>
          <p:sp>
            <p:nvSpPr>
              <p:cNvPr id="654456" name="Text 149"/>
              <p:cNvSpPr txBox="1">
                <a:spLocks noChangeAspect="1" noChangeArrowheads="1"/>
              </p:cNvSpPr>
              <p:nvPr/>
            </p:nvSpPr>
            <p:spPr bwMode="auto">
              <a:xfrm>
                <a:off x="300" y="638"/>
                <a:ext cx="213" cy="91"/>
              </a:xfrm>
              <a:prstGeom prst="rect">
                <a:avLst/>
              </a:prstGeom>
              <a:noFill/>
              <a:ln w="1">
                <a:noFill/>
                <a:miter lim="800000"/>
                <a:headEnd/>
                <a:tailEnd/>
              </a:ln>
              <a:effectLst/>
            </p:spPr>
            <p:txBody>
              <a:bodyPr wrap="none" anchor="ctr">
                <a:spAutoFit/>
              </a:bodyPr>
              <a:lstStyle/>
              <a:p>
                <a:r>
                  <a:rPr lang="en-US" sz="900" b="1" dirty="0"/>
                  <a:t>-15.2%</a:t>
                </a:r>
              </a:p>
            </p:txBody>
          </p:sp>
          <p:sp>
            <p:nvSpPr>
              <p:cNvPr id="654457" name="Text 150"/>
              <p:cNvSpPr txBox="1">
                <a:spLocks noChangeAspect="1" noChangeArrowheads="1"/>
              </p:cNvSpPr>
              <p:nvPr/>
            </p:nvSpPr>
            <p:spPr bwMode="auto">
              <a:xfrm>
                <a:off x="315" y="686"/>
                <a:ext cx="139" cy="91"/>
              </a:xfrm>
              <a:prstGeom prst="rect">
                <a:avLst/>
              </a:prstGeom>
              <a:noFill/>
              <a:ln w="1">
                <a:noFill/>
                <a:miter lim="800000"/>
                <a:headEnd/>
                <a:tailEnd/>
              </a:ln>
              <a:effectLst/>
            </p:spPr>
            <p:txBody>
              <a:bodyPr wrap="none" anchor="ctr">
                <a:spAutoFit/>
              </a:bodyPr>
              <a:lstStyle/>
              <a:p>
                <a:r>
                  <a:rPr lang="en-US" sz="900" b="1" dirty="0"/>
                  <a:t>OR</a:t>
                </a:r>
              </a:p>
            </p:txBody>
          </p:sp>
        </p:grpSp>
        <p:grpSp>
          <p:nvGrpSpPr>
            <p:cNvPr id="15" name="New_Jersey_L"/>
            <p:cNvGrpSpPr>
              <a:grpSpLocks noChangeAspect="1"/>
            </p:cNvGrpSpPr>
            <p:nvPr/>
          </p:nvGrpSpPr>
          <p:grpSpPr bwMode="auto">
            <a:xfrm>
              <a:off x="4800" y="1654"/>
              <a:ext cx="320" cy="216"/>
              <a:chOff x="3164" y="1076"/>
              <a:chExt cx="213" cy="144"/>
            </a:xfrm>
          </p:grpSpPr>
          <p:sp>
            <p:nvSpPr>
              <p:cNvPr id="654459" name="Text 152"/>
              <p:cNvSpPr txBox="1">
                <a:spLocks noChangeAspect="1" noChangeArrowheads="1"/>
              </p:cNvSpPr>
              <p:nvPr/>
            </p:nvSpPr>
            <p:spPr bwMode="auto">
              <a:xfrm>
                <a:off x="3164" y="1076"/>
                <a:ext cx="213" cy="91"/>
              </a:xfrm>
              <a:prstGeom prst="rect">
                <a:avLst/>
              </a:prstGeom>
              <a:noFill/>
              <a:ln w="1">
                <a:noFill/>
                <a:miter lim="800000"/>
                <a:headEnd/>
                <a:tailEnd/>
              </a:ln>
              <a:effectLst/>
            </p:spPr>
            <p:txBody>
              <a:bodyPr wrap="none" anchor="ctr">
                <a:spAutoFit/>
              </a:bodyPr>
              <a:lstStyle/>
              <a:p>
                <a:r>
                  <a:rPr lang="en-US" sz="900" b="1" dirty="0"/>
                  <a:t>-14.9%</a:t>
                </a:r>
              </a:p>
            </p:txBody>
          </p:sp>
          <p:sp>
            <p:nvSpPr>
              <p:cNvPr id="654460" name="Text 153"/>
              <p:cNvSpPr txBox="1">
                <a:spLocks noChangeAspect="1" noChangeArrowheads="1"/>
              </p:cNvSpPr>
              <p:nvPr/>
            </p:nvSpPr>
            <p:spPr bwMode="auto">
              <a:xfrm>
                <a:off x="3184" y="1128"/>
                <a:ext cx="129" cy="92"/>
              </a:xfrm>
              <a:prstGeom prst="rect">
                <a:avLst/>
              </a:prstGeom>
              <a:noFill/>
              <a:ln w="1">
                <a:noFill/>
                <a:miter lim="800000"/>
                <a:headEnd/>
                <a:tailEnd/>
              </a:ln>
              <a:effectLst/>
            </p:spPr>
            <p:txBody>
              <a:bodyPr wrap="none" anchor="ctr">
                <a:spAutoFit/>
              </a:bodyPr>
              <a:lstStyle/>
              <a:p>
                <a:r>
                  <a:rPr lang="en-US" sz="900" b="1" dirty="0"/>
                  <a:t>NJ</a:t>
                </a:r>
              </a:p>
            </p:txBody>
          </p:sp>
        </p:grpSp>
        <p:grpSp>
          <p:nvGrpSpPr>
            <p:cNvPr id="16" name="New_Mexico_L"/>
            <p:cNvGrpSpPr>
              <a:grpSpLocks noChangeAspect="1"/>
            </p:cNvGrpSpPr>
            <p:nvPr/>
          </p:nvGrpSpPr>
          <p:grpSpPr bwMode="auto">
            <a:xfrm>
              <a:off x="1746" y="2381"/>
              <a:ext cx="320" cy="214"/>
              <a:chOff x="1032" y="1560"/>
              <a:chExt cx="213" cy="143"/>
            </a:xfrm>
          </p:grpSpPr>
          <p:sp>
            <p:nvSpPr>
              <p:cNvPr id="654462" name="Text 155"/>
              <p:cNvSpPr txBox="1">
                <a:spLocks noChangeAspect="1" noChangeArrowheads="1"/>
              </p:cNvSpPr>
              <p:nvPr/>
            </p:nvSpPr>
            <p:spPr bwMode="auto">
              <a:xfrm>
                <a:off x="1032" y="1560"/>
                <a:ext cx="213" cy="91"/>
              </a:xfrm>
              <a:prstGeom prst="rect">
                <a:avLst/>
              </a:prstGeom>
              <a:noFill/>
              <a:ln w="1">
                <a:noFill/>
                <a:miter lim="800000"/>
                <a:headEnd/>
                <a:tailEnd/>
              </a:ln>
              <a:effectLst/>
            </p:spPr>
            <p:txBody>
              <a:bodyPr wrap="none" anchor="ctr">
                <a:spAutoFit/>
              </a:bodyPr>
              <a:lstStyle/>
              <a:p>
                <a:r>
                  <a:rPr lang="en-US" sz="900" b="1" dirty="0"/>
                  <a:t>-14.8%</a:t>
                </a:r>
              </a:p>
            </p:txBody>
          </p:sp>
          <p:sp>
            <p:nvSpPr>
              <p:cNvPr id="654463" name="Text 156"/>
              <p:cNvSpPr txBox="1">
                <a:spLocks noChangeAspect="1" noChangeArrowheads="1"/>
              </p:cNvSpPr>
              <p:nvPr/>
            </p:nvSpPr>
            <p:spPr bwMode="auto">
              <a:xfrm>
                <a:off x="1048" y="1612"/>
                <a:ext cx="141" cy="91"/>
              </a:xfrm>
              <a:prstGeom prst="rect">
                <a:avLst/>
              </a:prstGeom>
              <a:noFill/>
              <a:ln w="1">
                <a:noFill/>
                <a:miter lim="800000"/>
                <a:headEnd/>
                <a:tailEnd/>
              </a:ln>
              <a:effectLst/>
            </p:spPr>
            <p:txBody>
              <a:bodyPr wrap="none" anchor="ctr">
                <a:spAutoFit/>
              </a:bodyPr>
              <a:lstStyle/>
              <a:p>
                <a:r>
                  <a:rPr lang="en-US" sz="900" b="1" dirty="0"/>
                  <a:t>NM</a:t>
                </a:r>
              </a:p>
            </p:txBody>
          </p:sp>
        </p:grpSp>
        <p:grpSp>
          <p:nvGrpSpPr>
            <p:cNvPr id="17" name="Wyoming_L"/>
            <p:cNvGrpSpPr>
              <a:grpSpLocks noChangeAspect="1"/>
            </p:cNvGrpSpPr>
            <p:nvPr/>
          </p:nvGrpSpPr>
          <p:grpSpPr bwMode="auto">
            <a:xfrm>
              <a:off x="1728" y="1342"/>
              <a:ext cx="320" cy="208"/>
              <a:chOff x="1020" y="868"/>
              <a:chExt cx="213" cy="139"/>
            </a:xfrm>
          </p:grpSpPr>
          <p:sp>
            <p:nvSpPr>
              <p:cNvPr id="654465" name="Text 158"/>
              <p:cNvSpPr txBox="1">
                <a:spLocks noChangeAspect="1" noChangeArrowheads="1"/>
              </p:cNvSpPr>
              <p:nvPr/>
            </p:nvSpPr>
            <p:spPr bwMode="auto">
              <a:xfrm>
                <a:off x="1020" y="868"/>
                <a:ext cx="213" cy="91"/>
              </a:xfrm>
              <a:prstGeom prst="rect">
                <a:avLst/>
              </a:prstGeom>
              <a:noFill/>
              <a:ln w="1">
                <a:noFill/>
                <a:miter lim="800000"/>
                <a:headEnd/>
                <a:tailEnd/>
              </a:ln>
              <a:effectLst/>
            </p:spPr>
            <p:txBody>
              <a:bodyPr wrap="none" anchor="ctr">
                <a:spAutoFit/>
              </a:bodyPr>
              <a:lstStyle/>
              <a:p>
                <a:r>
                  <a:rPr lang="en-US" sz="900" b="1" dirty="0"/>
                  <a:t>-15.2%</a:t>
                </a:r>
              </a:p>
            </p:txBody>
          </p:sp>
          <p:sp>
            <p:nvSpPr>
              <p:cNvPr id="654466" name="Text 159"/>
              <p:cNvSpPr txBox="1">
                <a:spLocks noChangeAspect="1" noChangeArrowheads="1"/>
              </p:cNvSpPr>
              <p:nvPr/>
            </p:nvSpPr>
            <p:spPr bwMode="auto">
              <a:xfrm>
                <a:off x="1036" y="916"/>
                <a:ext cx="144" cy="91"/>
              </a:xfrm>
              <a:prstGeom prst="rect">
                <a:avLst/>
              </a:prstGeom>
              <a:noFill/>
              <a:ln w="1">
                <a:noFill/>
                <a:miter lim="800000"/>
                <a:headEnd/>
                <a:tailEnd/>
              </a:ln>
              <a:effectLst/>
            </p:spPr>
            <p:txBody>
              <a:bodyPr wrap="none" anchor="ctr">
                <a:spAutoFit/>
              </a:bodyPr>
              <a:lstStyle/>
              <a:p>
                <a:r>
                  <a:rPr lang="en-US" sz="900" b="1" dirty="0"/>
                  <a:t>WY</a:t>
                </a:r>
              </a:p>
            </p:txBody>
          </p:sp>
        </p:grpSp>
        <p:grpSp>
          <p:nvGrpSpPr>
            <p:cNvPr id="18" name="Vermont_L"/>
            <p:cNvGrpSpPr>
              <a:grpSpLocks noChangeAspect="1"/>
            </p:cNvGrpSpPr>
            <p:nvPr/>
          </p:nvGrpSpPr>
          <p:grpSpPr bwMode="auto">
            <a:xfrm>
              <a:off x="4504" y="887"/>
              <a:ext cx="320" cy="214"/>
              <a:chOff x="2708" y="524"/>
              <a:chExt cx="213" cy="143"/>
            </a:xfrm>
          </p:grpSpPr>
          <p:sp>
            <p:nvSpPr>
              <p:cNvPr id="654468" name="Text 161"/>
              <p:cNvSpPr txBox="1">
                <a:spLocks noChangeAspect="1" noChangeArrowheads="1"/>
              </p:cNvSpPr>
              <p:nvPr/>
            </p:nvSpPr>
            <p:spPr bwMode="auto">
              <a:xfrm>
                <a:off x="2708" y="524"/>
                <a:ext cx="213" cy="92"/>
              </a:xfrm>
              <a:prstGeom prst="rect">
                <a:avLst/>
              </a:prstGeom>
              <a:noFill/>
              <a:ln w="1">
                <a:noFill/>
                <a:miter lim="800000"/>
                <a:headEnd/>
                <a:tailEnd/>
              </a:ln>
              <a:effectLst/>
            </p:spPr>
            <p:txBody>
              <a:bodyPr wrap="none" anchor="ctr">
                <a:spAutoFit/>
              </a:bodyPr>
              <a:lstStyle/>
              <a:p>
                <a:r>
                  <a:rPr lang="en-US" sz="900" b="1" dirty="0"/>
                  <a:t>-16.6%</a:t>
                </a:r>
              </a:p>
            </p:txBody>
          </p:sp>
          <p:sp>
            <p:nvSpPr>
              <p:cNvPr id="654469" name="Text 162"/>
              <p:cNvSpPr txBox="1">
                <a:spLocks noChangeAspect="1" noChangeArrowheads="1"/>
              </p:cNvSpPr>
              <p:nvPr/>
            </p:nvSpPr>
            <p:spPr bwMode="auto">
              <a:xfrm>
                <a:off x="2725" y="575"/>
                <a:ext cx="128" cy="92"/>
              </a:xfrm>
              <a:prstGeom prst="rect">
                <a:avLst/>
              </a:prstGeom>
              <a:noFill/>
              <a:ln w="1">
                <a:noFill/>
                <a:miter lim="800000"/>
                <a:headEnd/>
                <a:tailEnd/>
              </a:ln>
              <a:effectLst/>
            </p:spPr>
            <p:txBody>
              <a:bodyPr wrap="none" anchor="ctr">
                <a:spAutoFit/>
              </a:bodyPr>
              <a:lstStyle/>
              <a:p>
                <a:r>
                  <a:rPr lang="en-US" sz="900" b="1" dirty="0"/>
                  <a:t>VT</a:t>
                </a:r>
              </a:p>
            </p:txBody>
          </p:sp>
        </p:grpSp>
        <p:grpSp>
          <p:nvGrpSpPr>
            <p:cNvPr id="19" name="South_Dakota_L"/>
            <p:cNvGrpSpPr>
              <a:grpSpLocks noChangeAspect="1"/>
            </p:cNvGrpSpPr>
            <p:nvPr/>
          </p:nvGrpSpPr>
          <p:grpSpPr bwMode="auto">
            <a:xfrm>
              <a:off x="2376" y="1246"/>
              <a:ext cx="320" cy="214"/>
              <a:chOff x="1452" y="804"/>
              <a:chExt cx="213" cy="143"/>
            </a:xfrm>
          </p:grpSpPr>
          <p:sp>
            <p:nvSpPr>
              <p:cNvPr id="654471" name="Text 164"/>
              <p:cNvSpPr txBox="1">
                <a:spLocks noChangeAspect="1" noChangeArrowheads="1"/>
              </p:cNvSpPr>
              <p:nvPr/>
            </p:nvSpPr>
            <p:spPr bwMode="auto">
              <a:xfrm>
                <a:off x="1452" y="804"/>
                <a:ext cx="213" cy="92"/>
              </a:xfrm>
              <a:prstGeom prst="rect">
                <a:avLst/>
              </a:prstGeom>
              <a:noFill/>
              <a:ln w="1">
                <a:noFill/>
                <a:miter lim="800000"/>
                <a:headEnd/>
                <a:tailEnd/>
              </a:ln>
              <a:effectLst/>
            </p:spPr>
            <p:txBody>
              <a:bodyPr wrap="none" anchor="ctr">
                <a:spAutoFit/>
              </a:bodyPr>
              <a:lstStyle/>
              <a:p>
                <a:r>
                  <a:rPr lang="en-US" sz="900" b="1" dirty="0"/>
                  <a:t>-14.9%</a:t>
                </a:r>
              </a:p>
            </p:txBody>
          </p:sp>
          <p:sp>
            <p:nvSpPr>
              <p:cNvPr id="654472" name="Text 165"/>
              <p:cNvSpPr txBox="1">
                <a:spLocks noChangeAspect="1" noChangeArrowheads="1"/>
              </p:cNvSpPr>
              <p:nvPr/>
            </p:nvSpPr>
            <p:spPr bwMode="auto">
              <a:xfrm>
                <a:off x="1470" y="856"/>
                <a:ext cx="134" cy="91"/>
              </a:xfrm>
              <a:prstGeom prst="rect">
                <a:avLst/>
              </a:prstGeom>
              <a:noFill/>
              <a:ln w="1">
                <a:noFill/>
                <a:miter lim="800000"/>
                <a:headEnd/>
                <a:tailEnd/>
              </a:ln>
              <a:effectLst/>
            </p:spPr>
            <p:txBody>
              <a:bodyPr wrap="none" anchor="ctr">
                <a:spAutoFit/>
              </a:bodyPr>
              <a:lstStyle/>
              <a:p>
                <a:r>
                  <a:rPr lang="en-US" sz="900" b="1" dirty="0"/>
                  <a:t>SD</a:t>
                </a:r>
              </a:p>
            </p:txBody>
          </p:sp>
        </p:grpSp>
        <p:grpSp>
          <p:nvGrpSpPr>
            <p:cNvPr id="20" name="Alaska_L"/>
            <p:cNvGrpSpPr>
              <a:grpSpLocks noChangeAspect="1"/>
            </p:cNvGrpSpPr>
            <p:nvPr/>
          </p:nvGrpSpPr>
          <p:grpSpPr bwMode="auto">
            <a:xfrm>
              <a:off x="672" y="2987"/>
              <a:ext cx="320" cy="208"/>
              <a:chOff x="360" y="1964"/>
              <a:chExt cx="213" cy="139"/>
            </a:xfrm>
          </p:grpSpPr>
          <p:sp>
            <p:nvSpPr>
              <p:cNvPr id="654474" name="Text 167"/>
              <p:cNvSpPr txBox="1">
                <a:spLocks noChangeAspect="1" noChangeArrowheads="1"/>
              </p:cNvSpPr>
              <p:nvPr/>
            </p:nvSpPr>
            <p:spPr bwMode="auto">
              <a:xfrm>
                <a:off x="360" y="1964"/>
                <a:ext cx="213" cy="91"/>
              </a:xfrm>
              <a:prstGeom prst="rect">
                <a:avLst/>
              </a:prstGeom>
              <a:noFill/>
              <a:ln w="1">
                <a:noFill/>
                <a:miter lim="800000"/>
                <a:headEnd/>
                <a:tailEnd/>
              </a:ln>
              <a:effectLst/>
            </p:spPr>
            <p:txBody>
              <a:bodyPr wrap="none" anchor="ctr">
                <a:spAutoFit/>
              </a:bodyPr>
              <a:lstStyle/>
              <a:p>
                <a:r>
                  <a:rPr lang="en-US" sz="900" b="1" dirty="0"/>
                  <a:t>-14.2%</a:t>
                </a:r>
              </a:p>
            </p:txBody>
          </p:sp>
          <p:sp>
            <p:nvSpPr>
              <p:cNvPr id="654475" name="Text 168"/>
              <p:cNvSpPr txBox="1">
                <a:spLocks noChangeAspect="1" noChangeArrowheads="1"/>
              </p:cNvSpPr>
              <p:nvPr/>
            </p:nvSpPr>
            <p:spPr bwMode="auto">
              <a:xfrm>
                <a:off x="377" y="2011"/>
                <a:ext cx="136" cy="92"/>
              </a:xfrm>
              <a:prstGeom prst="rect">
                <a:avLst/>
              </a:prstGeom>
              <a:noFill/>
              <a:ln w="1">
                <a:noFill/>
                <a:miter lim="800000"/>
                <a:headEnd/>
                <a:tailEnd/>
              </a:ln>
              <a:effectLst/>
            </p:spPr>
            <p:txBody>
              <a:bodyPr wrap="none" anchor="ctr">
                <a:spAutoFit/>
              </a:bodyPr>
              <a:lstStyle/>
              <a:p>
                <a:r>
                  <a:rPr lang="en-US" sz="900" b="1" dirty="0"/>
                  <a:t>AK</a:t>
                </a:r>
              </a:p>
            </p:txBody>
          </p:sp>
        </p:grpSp>
        <p:grpSp>
          <p:nvGrpSpPr>
            <p:cNvPr id="21" name="Arizona_L"/>
            <p:cNvGrpSpPr>
              <a:grpSpLocks noChangeAspect="1"/>
            </p:cNvGrpSpPr>
            <p:nvPr/>
          </p:nvGrpSpPr>
          <p:grpSpPr bwMode="auto">
            <a:xfrm>
              <a:off x="1182" y="2336"/>
              <a:ext cx="320" cy="214"/>
              <a:chOff x="656" y="1530"/>
              <a:chExt cx="213" cy="143"/>
            </a:xfrm>
          </p:grpSpPr>
          <p:sp>
            <p:nvSpPr>
              <p:cNvPr id="654477" name="Text 170"/>
              <p:cNvSpPr txBox="1">
                <a:spLocks noChangeAspect="1" noChangeArrowheads="1"/>
              </p:cNvSpPr>
              <p:nvPr/>
            </p:nvSpPr>
            <p:spPr bwMode="auto">
              <a:xfrm>
                <a:off x="656" y="1530"/>
                <a:ext cx="213" cy="92"/>
              </a:xfrm>
              <a:prstGeom prst="rect">
                <a:avLst/>
              </a:prstGeom>
              <a:noFill/>
              <a:ln w="1">
                <a:noFill/>
                <a:miter lim="800000"/>
                <a:headEnd/>
                <a:tailEnd/>
              </a:ln>
              <a:effectLst/>
            </p:spPr>
            <p:txBody>
              <a:bodyPr wrap="none" anchor="ctr">
                <a:spAutoFit/>
              </a:bodyPr>
              <a:lstStyle/>
              <a:p>
                <a:r>
                  <a:rPr lang="en-US" sz="900" b="1" dirty="0"/>
                  <a:t>-12.6%</a:t>
                </a:r>
              </a:p>
            </p:txBody>
          </p:sp>
          <p:sp>
            <p:nvSpPr>
              <p:cNvPr id="654478" name="Text 171"/>
              <p:cNvSpPr txBox="1">
                <a:spLocks noChangeAspect="1" noChangeArrowheads="1"/>
              </p:cNvSpPr>
              <p:nvPr/>
            </p:nvSpPr>
            <p:spPr bwMode="auto">
              <a:xfrm>
                <a:off x="673" y="1582"/>
                <a:ext cx="131" cy="91"/>
              </a:xfrm>
              <a:prstGeom prst="rect">
                <a:avLst/>
              </a:prstGeom>
              <a:noFill/>
              <a:ln w="1">
                <a:noFill/>
                <a:miter lim="800000"/>
                <a:headEnd/>
                <a:tailEnd/>
              </a:ln>
              <a:effectLst/>
            </p:spPr>
            <p:txBody>
              <a:bodyPr wrap="none" anchor="ctr">
                <a:spAutoFit/>
              </a:bodyPr>
              <a:lstStyle/>
              <a:p>
                <a:r>
                  <a:rPr lang="en-US" sz="900" b="1" dirty="0"/>
                  <a:t>AZ</a:t>
                </a:r>
              </a:p>
            </p:txBody>
          </p:sp>
        </p:grpSp>
        <p:grpSp>
          <p:nvGrpSpPr>
            <p:cNvPr id="22" name="Louisiana_L"/>
            <p:cNvGrpSpPr>
              <a:grpSpLocks noChangeAspect="1"/>
            </p:cNvGrpSpPr>
            <p:nvPr/>
          </p:nvGrpSpPr>
          <p:grpSpPr bwMode="auto">
            <a:xfrm>
              <a:off x="3078" y="2834"/>
              <a:ext cx="320" cy="214"/>
              <a:chOff x="1920" y="1862"/>
              <a:chExt cx="213" cy="143"/>
            </a:xfrm>
          </p:grpSpPr>
          <p:sp>
            <p:nvSpPr>
              <p:cNvPr id="654480" name="Text 173"/>
              <p:cNvSpPr txBox="1">
                <a:spLocks noChangeAspect="1" noChangeArrowheads="1"/>
              </p:cNvSpPr>
              <p:nvPr/>
            </p:nvSpPr>
            <p:spPr bwMode="auto">
              <a:xfrm>
                <a:off x="1920" y="1862"/>
                <a:ext cx="213" cy="92"/>
              </a:xfrm>
              <a:prstGeom prst="rect">
                <a:avLst/>
              </a:prstGeom>
              <a:noFill/>
              <a:ln w="1">
                <a:noFill/>
                <a:miter lim="800000"/>
                <a:headEnd/>
                <a:tailEnd/>
              </a:ln>
              <a:effectLst/>
            </p:spPr>
            <p:txBody>
              <a:bodyPr wrap="none" anchor="ctr">
                <a:spAutoFit/>
              </a:bodyPr>
              <a:lstStyle/>
              <a:p>
                <a:r>
                  <a:rPr lang="en-US" sz="900" b="1" dirty="0"/>
                  <a:t>-12.3%</a:t>
                </a:r>
              </a:p>
            </p:txBody>
          </p:sp>
          <p:sp>
            <p:nvSpPr>
              <p:cNvPr id="654481" name="Text 174"/>
              <p:cNvSpPr txBox="1">
                <a:spLocks noChangeAspect="1" noChangeArrowheads="1"/>
              </p:cNvSpPr>
              <p:nvPr/>
            </p:nvSpPr>
            <p:spPr bwMode="auto">
              <a:xfrm>
                <a:off x="1936" y="1914"/>
                <a:ext cx="131" cy="91"/>
              </a:xfrm>
              <a:prstGeom prst="rect">
                <a:avLst/>
              </a:prstGeom>
              <a:noFill/>
              <a:ln w="1">
                <a:noFill/>
                <a:miter lim="800000"/>
                <a:headEnd/>
                <a:tailEnd/>
              </a:ln>
              <a:effectLst/>
            </p:spPr>
            <p:txBody>
              <a:bodyPr wrap="none" anchor="ctr">
                <a:spAutoFit/>
              </a:bodyPr>
              <a:lstStyle/>
              <a:p>
                <a:r>
                  <a:rPr lang="en-US" sz="900" b="1" dirty="0"/>
                  <a:t>LA</a:t>
                </a:r>
              </a:p>
            </p:txBody>
          </p:sp>
        </p:grpSp>
        <p:grpSp>
          <p:nvGrpSpPr>
            <p:cNvPr id="23" name="North_Dakota_L"/>
            <p:cNvGrpSpPr>
              <a:grpSpLocks noChangeAspect="1"/>
            </p:cNvGrpSpPr>
            <p:nvPr/>
          </p:nvGrpSpPr>
          <p:grpSpPr bwMode="auto">
            <a:xfrm>
              <a:off x="2388" y="865"/>
              <a:ext cx="320" cy="205"/>
              <a:chOff x="1460" y="550"/>
              <a:chExt cx="213" cy="137"/>
            </a:xfrm>
          </p:grpSpPr>
          <p:sp>
            <p:nvSpPr>
              <p:cNvPr id="654483" name="Text 176"/>
              <p:cNvSpPr txBox="1">
                <a:spLocks noChangeAspect="1" noChangeArrowheads="1"/>
              </p:cNvSpPr>
              <p:nvPr/>
            </p:nvSpPr>
            <p:spPr bwMode="auto">
              <a:xfrm>
                <a:off x="1460" y="550"/>
                <a:ext cx="213" cy="91"/>
              </a:xfrm>
              <a:prstGeom prst="rect">
                <a:avLst/>
              </a:prstGeom>
              <a:noFill/>
              <a:ln w="1">
                <a:noFill/>
                <a:miter lim="800000"/>
                <a:headEnd/>
                <a:tailEnd/>
              </a:ln>
              <a:effectLst/>
            </p:spPr>
            <p:txBody>
              <a:bodyPr wrap="none" anchor="ctr">
                <a:spAutoFit/>
              </a:bodyPr>
              <a:lstStyle/>
              <a:p>
                <a:r>
                  <a:rPr lang="en-US" sz="900" b="1" dirty="0"/>
                  <a:t>-14.2%</a:t>
                </a:r>
              </a:p>
            </p:txBody>
          </p:sp>
          <p:sp>
            <p:nvSpPr>
              <p:cNvPr id="654484" name="Text 177"/>
              <p:cNvSpPr txBox="1">
                <a:spLocks noChangeAspect="1" noChangeArrowheads="1"/>
              </p:cNvSpPr>
              <p:nvPr/>
            </p:nvSpPr>
            <p:spPr bwMode="auto">
              <a:xfrm>
                <a:off x="1478" y="595"/>
                <a:ext cx="136" cy="92"/>
              </a:xfrm>
              <a:prstGeom prst="rect">
                <a:avLst/>
              </a:prstGeom>
              <a:noFill/>
              <a:ln w="1">
                <a:noFill/>
                <a:miter lim="800000"/>
                <a:headEnd/>
                <a:tailEnd/>
              </a:ln>
              <a:effectLst/>
            </p:spPr>
            <p:txBody>
              <a:bodyPr wrap="none" anchor="ctr">
                <a:spAutoFit/>
              </a:bodyPr>
              <a:lstStyle/>
              <a:p>
                <a:r>
                  <a:rPr lang="en-US" sz="900" b="1" dirty="0"/>
                  <a:t>ND</a:t>
                </a:r>
              </a:p>
            </p:txBody>
          </p:sp>
        </p:grpSp>
        <p:grpSp>
          <p:nvGrpSpPr>
            <p:cNvPr id="24" name="Pennsylvania_L"/>
            <p:cNvGrpSpPr>
              <a:grpSpLocks noChangeAspect="1"/>
            </p:cNvGrpSpPr>
            <p:nvPr/>
          </p:nvGrpSpPr>
          <p:grpSpPr bwMode="auto">
            <a:xfrm>
              <a:off x="4404" y="1507"/>
              <a:ext cx="320" cy="216"/>
              <a:chOff x="2804" y="978"/>
              <a:chExt cx="213" cy="144"/>
            </a:xfrm>
          </p:grpSpPr>
          <p:sp>
            <p:nvSpPr>
              <p:cNvPr id="654486" name="Text 179"/>
              <p:cNvSpPr txBox="1">
                <a:spLocks noChangeAspect="1" noChangeArrowheads="1"/>
              </p:cNvSpPr>
              <p:nvPr/>
            </p:nvSpPr>
            <p:spPr bwMode="auto">
              <a:xfrm>
                <a:off x="2804" y="978"/>
                <a:ext cx="213" cy="91"/>
              </a:xfrm>
              <a:prstGeom prst="rect">
                <a:avLst/>
              </a:prstGeom>
              <a:noFill/>
              <a:ln w="1">
                <a:noFill/>
                <a:miter lim="800000"/>
                <a:headEnd/>
                <a:tailEnd/>
              </a:ln>
              <a:effectLst/>
            </p:spPr>
            <p:txBody>
              <a:bodyPr wrap="none" anchor="ctr">
                <a:spAutoFit/>
              </a:bodyPr>
              <a:lstStyle/>
              <a:p>
                <a:r>
                  <a:rPr lang="en-US" sz="900" b="1" dirty="0"/>
                  <a:t>-14.3%</a:t>
                </a:r>
              </a:p>
            </p:txBody>
          </p:sp>
          <p:sp>
            <p:nvSpPr>
              <p:cNvPr id="654487" name="Text 180"/>
              <p:cNvSpPr txBox="1">
                <a:spLocks noChangeAspect="1" noChangeArrowheads="1"/>
              </p:cNvSpPr>
              <p:nvPr/>
            </p:nvSpPr>
            <p:spPr bwMode="auto">
              <a:xfrm>
                <a:off x="2821" y="1030"/>
                <a:ext cx="134" cy="92"/>
              </a:xfrm>
              <a:prstGeom prst="rect">
                <a:avLst/>
              </a:prstGeom>
              <a:noFill/>
              <a:ln w="1">
                <a:noFill/>
                <a:miter lim="800000"/>
                <a:headEnd/>
                <a:tailEnd/>
              </a:ln>
              <a:effectLst/>
            </p:spPr>
            <p:txBody>
              <a:bodyPr wrap="none" anchor="ctr">
                <a:spAutoFit/>
              </a:bodyPr>
              <a:lstStyle/>
              <a:p>
                <a:r>
                  <a:rPr lang="en-US" sz="900" b="1" dirty="0"/>
                  <a:t>PA</a:t>
                </a:r>
              </a:p>
            </p:txBody>
          </p:sp>
        </p:grpSp>
        <p:grpSp>
          <p:nvGrpSpPr>
            <p:cNvPr id="25" name="Idaho_L"/>
            <p:cNvGrpSpPr>
              <a:grpSpLocks noChangeAspect="1"/>
            </p:cNvGrpSpPr>
            <p:nvPr/>
          </p:nvGrpSpPr>
          <p:grpSpPr bwMode="auto">
            <a:xfrm>
              <a:off x="1056" y="1189"/>
              <a:ext cx="320" cy="214"/>
              <a:chOff x="652" y="766"/>
              <a:chExt cx="213" cy="143"/>
            </a:xfrm>
          </p:grpSpPr>
          <p:sp>
            <p:nvSpPr>
              <p:cNvPr id="654489" name="Text 182"/>
              <p:cNvSpPr txBox="1">
                <a:spLocks noChangeAspect="1" noChangeArrowheads="1"/>
              </p:cNvSpPr>
              <p:nvPr/>
            </p:nvSpPr>
            <p:spPr bwMode="auto">
              <a:xfrm>
                <a:off x="652" y="766"/>
                <a:ext cx="213" cy="92"/>
              </a:xfrm>
              <a:prstGeom prst="rect">
                <a:avLst/>
              </a:prstGeom>
              <a:noFill/>
              <a:ln w="1">
                <a:noFill/>
                <a:miter lim="800000"/>
                <a:headEnd/>
                <a:tailEnd/>
              </a:ln>
              <a:effectLst/>
            </p:spPr>
            <p:txBody>
              <a:bodyPr wrap="none" anchor="ctr">
                <a:spAutoFit/>
              </a:bodyPr>
              <a:lstStyle/>
              <a:p>
                <a:r>
                  <a:rPr lang="en-US" sz="900" b="1" dirty="0"/>
                  <a:t>-12.0%</a:t>
                </a:r>
              </a:p>
            </p:txBody>
          </p:sp>
          <p:sp>
            <p:nvSpPr>
              <p:cNvPr id="654490" name="Text 183"/>
              <p:cNvSpPr txBox="1">
                <a:spLocks noChangeAspect="1" noChangeArrowheads="1"/>
              </p:cNvSpPr>
              <p:nvPr/>
            </p:nvSpPr>
            <p:spPr bwMode="auto">
              <a:xfrm>
                <a:off x="670" y="817"/>
                <a:ext cx="116" cy="92"/>
              </a:xfrm>
              <a:prstGeom prst="rect">
                <a:avLst/>
              </a:prstGeom>
              <a:noFill/>
              <a:ln w="1">
                <a:noFill/>
                <a:miter lim="800000"/>
                <a:headEnd/>
                <a:tailEnd/>
              </a:ln>
              <a:effectLst/>
            </p:spPr>
            <p:txBody>
              <a:bodyPr wrap="none" anchor="ctr">
                <a:spAutoFit/>
              </a:bodyPr>
              <a:lstStyle/>
              <a:p>
                <a:r>
                  <a:rPr lang="en-US" sz="900" b="1" dirty="0"/>
                  <a:t>ID</a:t>
                </a:r>
              </a:p>
            </p:txBody>
          </p:sp>
        </p:grpSp>
        <p:grpSp>
          <p:nvGrpSpPr>
            <p:cNvPr id="26" name="Minnesota_L"/>
            <p:cNvGrpSpPr>
              <a:grpSpLocks noChangeAspect="1"/>
            </p:cNvGrpSpPr>
            <p:nvPr/>
          </p:nvGrpSpPr>
          <p:grpSpPr bwMode="auto">
            <a:xfrm>
              <a:off x="2784" y="1181"/>
              <a:ext cx="320" cy="208"/>
              <a:chOff x="1784" y="570"/>
              <a:chExt cx="213" cy="139"/>
            </a:xfrm>
          </p:grpSpPr>
          <p:sp>
            <p:nvSpPr>
              <p:cNvPr id="654492" name="Text 185"/>
              <p:cNvSpPr txBox="1">
                <a:spLocks noChangeAspect="1" noChangeArrowheads="1"/>
              </p:cNvSpPr>
              <p:nvPr/>
            </p:nvSpPr>
            <p:spPr bwMode="auto">
              <a:xfrm>
                <a:off x="1784" y="570"/>
                <a:ext cx="213" cy="91"/>
              </a:xfrm>
              <a:prstGeom prst="rect">
                <a:avLst/>
              </a:prstGeom>
              <a:noFill/>
              <a:ln w="1">
                <a:noFill/>
                <a:miter lim="800000"/>
                <a:headEnd/>
                <a:tailEnd/>
              </a:ln>
              <a:effectLst/>
            </p:spPr>
            <p:txBody>
              <a:bodyPr wrap="none" anchor="ctr">
                <a:spAutoFit/>
              </a:bodyPr>
              <a:lstStyle/>
              <a:p>
                <a:r>
                  <a:rPr lang="en-US" sz="900" b="1" dirty="0"/>
                  <a:t>-13.1%</a:t>
                </a:r>
              </a:p>
            </p:txBody>
          </p:sp>
          <p:sp>
            <p:nvSpPr>
              <p:cNvPr id="654493" name="Text 186"/>
              <p:cNvSpPr txBox="1">
                <a:spLocks noChangeAspect="1" noChangeArrowheads="1"/>
              </p:cNvSpPr>
              <p:nvPr/>
            </p:nvSpPr>
            <p:spPr bwMode="auto">
              <a:xfrm>
                <a:off x="1800" y="617"/>
                <a:ext cx="141" cy="92"/>
              </a:xfrm>
              <a:prstGeom prst="rect">
                <a:avLst/>
              </a:prstGeom>
              <a:noFill/>
              <a:ln w="1">
                <a:noFill/>
                <a:miter lim="800000"/>
                <a:headEnd/>
                <a:tailEnd/>
              </a:ln>
              <a:effectLst/>
            </p:spPr>
            <p:txBody>
              <a:bodyPr wrap="none" anchor="ctr">
                <a:spAutoFit/>
              </a:bodyPr>
              <a:lstStyle/>
              <a:p>
                <a:r>
                  <a:rPr lang="en-US" sz="900" b="1" dirty="0"/>
                  <a:t>MN</a:t>
                </a:r>
              </a:p>
            </p:txBody>
          </p:sp>
        </p:grpSp>
        <p:grpSp>
          <p:nvGrpSpPr>
            <p:cNvPr id="27" name="New_Hampshire_L"/>
            <p:cNvGrpSpPr>
              <a:grpSpLocks noChangeAspect="1"/>
            </p:cNvGrpSpPr>
            <p:nvPr/>
          </p:nvGrpSpPr>
          <p:grpSpPr bwMode="auto">
            <a:xfrm>
              <a:off x="4696" y="743"/>
              <a:ext cx="320" cy="214"/>
              <a:chOff x="2908" y="358"/>
              <a:chExt cx="213" cy="143"/>
            </a:xfrm>
          </p:grpSpPr>
          <p:sp>
            <p:nvSpPr>
              <p:cNvPr id="654495" name="Text 188"/>
              <p:cNvSpPr txBox="1">
                <a:spLocks noChangeAspect="1" noChangeArrowheads="1"/>
              </p:cNvSpPr>
              <p:nvPr/>
            </p:nvSpPr>
            <p:spPr bwMode="auto">
              <a:xfrm>
                <a:off x="2908" y="358"/>
                <a:ext cx="213" cy="92"/>
              </a:xfrm>
              <a:prstGeom prst="rect">
                <a:avLst/>
              </a:prstGeom>
              <a:noFill/>
              <a:ln w="1">
                <a:noFill/>
                <a:miter lim="800000"/>
                <a:headEnd/>
                <a:tailEnd/>
              </a:ln>
              <a:effectLst/>
            </p:spPr>
            <p:txBody>
              <a:bodyPr wrap="none" anchor="ctr">
                <a:spAutoFit/>
              </a:bodyPr>
              <a:lstStyle/>
              <a:p>
                <a:r>
                  <a:rPr lang="en-US" sz="900" b="1" dirty="0"/>
                  <a:t>-11.7%</a:t>
                </a:r>
              </a:p>
            </p:txBody>
          </p:sp>
          <p:sp>
            <p:nvSpPr>
              <p:cNvPr id="654496" name="Text 189"/>
              <p:cNvSpPr txBox="1">
                <a:spLocks noChangeAspect="1" noChangeArrowheads="1"/>
              </p:cNvSpPr>
              <p:nvPr/>
            </p:nvSpPr>
            <p:spPr bwMode="auto">
              <a:xfrm>
                <a:off x="2922" y="410"/>
                <a:ext cx="136" cy="91"/>
              </a:xfrm>
              <a:prstGeom prst="rect">
                <a:avLst/>
              </a:prstGeom>
              <a:noFill/>
              <a:ln w="1">
                <a:noFill/>
                <a:miter lim="800000"/>
                <a:headEnd/>
                <a:tailEnd/>
              </a:ln>
              <a:effectLst/>
            </p:spPr>
            <p:txBody>
              <a:bodyPr wrap="none" anchor="ctr">
                <a:spAutoFit/>
              </a:bodyPr>
              <a:lstStyle/>
              <a:p>
                <a:r>
                  <a:rPr lang="en-US" sz="900" b="1" dirty="0"/>
                  <a:t>NH</a:t>
                </a:r>
              </a:p>
            </p:txBody>
          </p:sp>
        </p:grpSp>
        <p:grpSp>
          <p:nvGrpSpPr>
            <p:cNvPr id="28" name="Illinois_L"/>
            <p:cNvGrpSpPr>
              <a:grpSpLocks noChangeAspect="1"/>
            </p:cNvGrpSpPr>
            <p:nvPr/>
          </p:nvGrpSpPr>
          <p:grpSpPr bwMode="auto">
            <a:xfrm>
              <a:off x="3312" y="1774"/>
              <a:ext cx="319" cy="210"/>
              <a:chOff x="2104" y="1156"/>
              <a:chExt cx="212" cy="140"/>
            </a:xfrm>
          </p:grpSpPr>
          <p:sp>
            <p:nvSpPr>
              <p:cNvPr id="654498" name="Text 191"/>
              <p:cNvSpPr txBox="1">
                <a:spLocks noChangeAspect="1" noChangeArrowheads="1"/>
              </p:cNvSpPr>
              <p:nvPr/>
            </p:nvSpPr>
            <p:spPr bwMode="auto">
              <a:xfrm>
                <a:off x="2104" y="1156"/>
                <a:ext cx="212" cy="91"/>
              </a:xfrm>
              <a:prstGeom prst="rect">
                <a:avLst/>
              </a:prstGeom>
              <a:noFill/>
              <a:ln w="1">
                <a:noFill/>
                <a:miter lim="800000"/>
                <a:headEnd/>
                <a:tailEnd/>
              </a:ln>
              <a:effectLst/>
            </p:spPr>
            <p:txBody>
              <a:bodyPr wrap="none" anchor="ctr">
                <a:spAutoFit/>
              </a:bodyPr>
              <a:lstStyle/>
              <a:p>
                <a:r>
                  <a:rPr lang="en-US" sz="900" b="1" dirty="0"/>
                  <a:t>-11.3%</a:t>
                </a:r>
              </a:p>
            </p:txBody>
          </p:sp>
          <p:sp>
            <p:nvSpPr>
              <p:cNvPr id="654499" name="Text 192"/>
              <p:cNvSpPr txBox="1">
                <a:spLocks noChangeAspect="1" noChangeArrowheads="1"/>
              </p:cNvSpPr>
              <p:nvPr/>
            </p:nvSpPr>
            <p:spPr bwMode="auto">
              <a:xfrm>
                <a:off x="2124" y="1204"/>
                <a:ext cx="112" cy="92"/>
              </a:xfrm>
              <a:prstGeom prst="rect">
                <a:avLst/>
              </a:prstGeom>
              <a:noFill/>
              <a:ln w="1">
                <a:noFill/>
                <a:miter lim="800000"/>
                <a:headEnd/>
                <a:tailEnd/>
              </a:ln>
              <a:effectLst/>
            </p:spPr>
            <p:txBody>
              <a:bodyPr wrap="none" anchor="ctr">
                <a:spAutoFit/>
              </a:bodyPr>
              <a:lstStyle/>
              <a:p>
                <a:r>
                  <a:rPr lang="en-US" sz="900" b="1" dirty="0"/>
                  <a:t>IL</a:t>
                </a:r>
              </a:p>
            </p:txBody>
          </p:sp>
        </p:grpSp>
        <p:grpSp>
          <p:nvGrpSpPr>
            <p:cNvPr id="29" name="West_Virginia_L"/>
            <p:cNvGrpSpPr>
              <a:grpSpLocks noChangeAspect="1"/>
            </p:cNvGrpSpPr>
            <p:nvPr/>
          </p:nvGrpSpPr>
          <p:grpSpPr bwMode="auto">
            <a:xfrm>
              <a:off x="4111" y="1860"/>
              <a:ext cx="320" cy="205"/>
              <a:chOff x="2630" y="1213"/>
              <a:chExt cx="213" cy="137"/>
            </a:xfrm>
          </p:grpSpPr>
          <p:sp>
            <p:nvSpPr>
              <p:cNvPr id="654501" name="Text 194"/>
              <p:cNvSpPr txBox="1">
                <a:spLocks noChangeAspect="1" noChangeArrowheads="1"/>
              </p:cNvSpPr>
              <p:nvPr/>
            </p:nvSpPr>
            <p:spPr bwMode="auto">
              <a:xfrm>
                <a:off x="2630" y="1213"/>
                <a:ext cx="213" cy="91"/>
              </a:xfrm>
              <a:prstGeom prst="rect">
                <a:avLst/>
              </a:prstGeom>
              <a:noFill/>
              <a:ln w="1">
                <a:noFill/>
                <a:miter lim="800000"/>
                <a:headEnd/>
                <a:tailEnd/>
              </a:ln>
              <a:effectLst/>
            </p:spPr>
            <p:txBody>
              <a:bodyPr wrap="none" anchor="ctr">
                <a:spAutoFit/>
              </a:bodyPr>
              <a:lstStyle/>
              <a:p>
                <a:r>
                  <a:rPr lang="en-US" sz="900" b="1" dirty="0"/>
                  <a:t>-11.7%</a:t>
                </a:r>
              </a:p>
            </p:txBody>
          </p:sp>
          <p:sp>
            <p:nvSpPr>
              <p:cNvPr id="654502" name="Text 195"/>
              <p:cNvSpPr txBox="1">
                <a:spLocks noChangeAspect="1" noChangeArrowheads="1"/>
              </p:cNvSpPr>
              <p:nvPr/>
            </p:nvSpPr>
            <p:spPr bwMode="auto">
              <a:xfrm>
                <a:off x="2636" y="1258"/>
                <a:ext cx="144" cy="92"/>
              </a:xfrm>
              <a:prstGeom prst="rect">
                <a:avLst/>
              </a:prstGeom>
              <a:noFill/>
              <a:ln w="1">
                <a:noFill/>
                <a:miter lim="800000"/>
                <a:headEnd/>
                <a:tailEnd/>
              </a:ln>
              <a:effectLst/>
            </p:spPr>
            <p:txBody>
              <a:bodyPr wrap="none" anchor="ctr">
                <a:spAutoFit/>
              </a:bodyPr>
              <a:lstStyle/>
              <a:p>
                <a:r>
                  <a:rPr lang="en-US" sz="900" b="1" dirty="0"/>
                  <a:t>WV</a:t>
                </a:r>
              </a:p>
            </p:txBody>
          </p:sp>
        </p:grpSp>
        <p:grpSp>
          <p:nvGrpSpPr>
            <p:cNvPr id="30" name="Nebraska_L"/>
            <p:cNvGrpSpPr>
              <a:grpSpLocks noChangeAspect="1"/>
            </p:cNvGrpSpPr>
            <p:nvPr/>
          </p:nvGrpSpPr>
          <p:grpSpPr bwMode="auto">
            <a:xfrm>
              <a:off x="2427" y="1570"/>
              <a:ext cx="320" cy="214"/>
              <a:chOff x="1486" y="1020"/>
              <a:chExt cx="213" cy="143"/>
            </a:xfrm>
          </p:grpSpPr>
          <p:sp>
            <p:nvSpPr>
              <p:cNvPr id="654504" name="Text 197"/>
              <p:cNvSpPr txBox="1">
                <a:spLocks noChangeAspect="1" noChangeArrowheads="1"/>
              </p:cNvSpPr>
              <p:nvPr/>
            </p:nvSpPr>
            <p:spPr bwMode="auto">
              <a:xfrm>
                <a:off x="1486" y="1020"/>
                <a:ext cx="213" cy="92"/>
              </a:xfrm>
              <a:prstGeom prst="rect">
                <a:avLst/>
              </a:prstGeom>
              <a:noFill/>
              <a:ln w="1">
                <a:noFill/>
                <a:miter lim="800000"/>
                <a:headEnd/>
                <a:tailEnd/>
              </a:ln>
              <a:effectLst/>
            </p:spPr>
            <p:txBody>
              <a:bodyPr wrap="none" anchor="ctr">
                <a:spAutoFit/>
              </a:bodyPr>
              <a:lstStyle/>
              <a:p>
                <a:r>
                  <a:rPr lang="en-US" sz="900" b="1" dirty="0"/>
                  <a:t>-12.8%</a:t>
                </a:r>
              </a:p>
            </p:txBody>
          </p:sp>
          <p:sp>
            <p:nvSpPr>
              <p:cNvPr id="654505" name="Text 198"/>
              <p:cNvSpPr txBox="1">
                <a:spLocks noChangeAspect="1" noChangeArrowheads="1"/>
              </p:cNvSpPr>
              <p:nvPr/>
            </p:nvSpPr>
            <p:spPr bwMode="auto">
              <a:xfrm>
                <a:off x="1494" y="1072"/>
                <a:ext cx="134" cy="91"/>
              </a:xfrm>
              <a:prstGeom prst="rect">
                <a:avLst/>
              </a:prstGeom>
              <a:noFill/>
              <a:ln w="1">
                <a:noFill/>
                <a:miter lim="800000"/>
                <a:headEnd/>
                <a:tailEnd/>
              </a:ln>
              <a:effectLst/>
            </p:spPr>
            <p:txBody>
              <a:bodyPr wrap="none" anchor="ctr">
                <a:spAutoFit/>
              </a:bodyPr>
              <a:lstStyle/>
              <a:p>
                <a:r>
                  <a:rPr lang="en-US" sz="900" b="1" dirty="0"/>
                  <a:t>NE</a:t>
                </a:r>
              </a:p>
            </p:txBody>
          </p:sp>
        </p:grpSp>
        <p:grpSp>
          <p:nvGrpSpPr>
            <p:cNvPr id="31" name="Florida_L"/>
            <p:cNvGrpSpPr>
              <a:grpSpLocks noChangeAspect="1"/>
            </p:cNvGrpSpPr>
            <p:nvPr/>
          </p:nvGrpSpPr>
          <p:grpSpPr bwMode="auto">
            <a:xfrm>
              <a:off x="4224" y="3095"/>
              <a:ext cx="320" cy="214"/>
              <a:chOff x="2718" y="2036"/>
              <a:chExt cx="213" cy="143"/>
            </a:xfrm>
          </p:grpSpPr>
          <p:sp>
            <p:nvSpPr>
              <p:cNvPr id="654507" name="Text 200"/>
              <p:cNvSpPr txBox="1">
                <a:spLocks noChangeAspect="1" noChangeArrowheads="1"/>
              </p:cNvSpPr>
              <p:nvPr/>
            </p:nvSpPr>
            <p:spPr bwMode="auto">
              <a:xfrm>
                <a:off x="2718" y="2036"/>
                <a:ext cx="213" cy="92"/>
              </a:xfrm>
              <a:prstGeom prst="rect">
                <a:avLst/>
              </a:prstGeom>
              <a:noFill/>
              <a:ln w="1">
                <a:noFill/>
                <a:miter lim="800000"/>
                <a:headEnd/>
                <a:tailEnd/>
              </a:ln>
              <a:effectLst/>
            </p:spPr>
            <p:txBody>
              <a:bodyPr wrap="none" anchor="ctr">
                <a:spAutoFit/>
              </a:bodyPr>
              <a:lstStyle/>
              <a:p>
                <a:r>
                  <a:rPr lang="en-US" sz="900" b="1" dirty="0"/>
                  <a:t>-10.3%</a:t>
                </a:r>
              </a:p>
            </p:txBody>
          </p:sp>
          <p:sp>
            <p:nvSpPr>
              <p:cNvPr id="654508" name="Text 201"/>
              <p:cNvSpPr txBox="1">
                <a:spLocks noChangeAspect="1" noChangeArrowheads="1"/>
              </p:cNvSpPr>
              <p:nvPr/>
            </p:nvSpPr>
            <p:spPr bwMode="auto">
              <a:xfrm>
                <a:off x="2727" y="2088"/>
                <a:ext cx="127" cy="91"/>
              </a:xfrm>
              <a:prstGeom prst="rect">
                <a:avLst/>
              </a:prstGeom>
              <a:noFill/>
              <a:ln w="1">
                <a:noFill/>
                <a:miter lim="800000"/>
                <a:headEnd/>
                <a:tailEnd/>
              </a:ln>
              <a:effectLst/>
            </p:spPr>
            <p:txBody>
              <a:bodyPr wrap="none" anchor="ctr">
                <a:spAutoFit/>
              </a:bodyPr>
              <a:lstStyle/>
              <a:p>
                <a:r>
                  <a:rPr lang="en-US" sz="900" b="1" dirty="0"/>
                  <a:t>FL</a:t>
                </a:r>
              </a:p>
            </p:txBody>
          </p:sp>
        </p:grpSp>
        <p:grpSp>
          <p:nvGrpSpPr>
            <p:cNvPr id="654336" name="Iowa_L"/>
            <p:cNvGrpSpPr>
              <a:grpSpLocks noChangeAspect="1"/>
            </p:cNvGrpSpPr>
            <p:nvPr/>
          </p:nvGrpSpPr>
          <p:grpSpPr bwMode="auto">
            <a:xfrm>
              <a:off x="2928" y="1528"/>
              <a:ext cx="320" cy="207"/>
              <a:chOff x="1866" y="992"/>
              <a:chExt cx="213" cy="138"/>
            </a:xfrm>
          </p:grpSpPr>
          <p:sp>
            <p:nvSpPr>
              <p:cNvPr id="654510" name="Text 203"/>
              <p:cNvSpPr txBox="1">
                <a:spLocks noChangeAspect="1" noChangeArrowheads="1"/>
              </p:cNvSpPr>
              <p:nvPr/>
            </p:nvSpPr>
            <p:spPr bwMode="auto">
              <a:xfrm>
                <a:off x="1866" y="992"/>
                <a:ext cx="213" cy="91"/>
              </a:xfrm>
              <a:prstGeom prst="rect">
                <a:avLst/>
              </a:prstGeom>
              <a:noFill/>
              <a:ln w="1">
                <a:noFill/>
                <a:miter lim="800000"/>
                <a:headEnd/>
                <a:tailEnd/>
              </a:ln>
              <a:effectLst/>
            </p:spPr>
            <p:txBody>
              <a:bodyPr wrap="none" anchor="ctr">
                <a:spAutoFit/>
              </a:bodyPr>
              <a:lstStyle/>
              <a:p>
                <a:r>
                  <a:rPr lang="en-US" sz="900" b="1" dirty="0"/>
                  <a:t>-10.1%</a:t>
                </a:r>
              </a:p>
            </p:txBody>
          </p:sp>
          <p:sp>
            <p:nvSpPr>
              <p:cNvPr id="654511" name="Text 204"/>
              <p:cNvSpPr txBox="1">
                <a:spLocks noChangeAspect="1" noChangeArrowheads="1"/>
              </p:cNvSpPr>
              <p:nvPr/>
            </p:nvSpPr>
            <p:spPr bwMode="auto">
              <a:xfrm>
                <a:off x="1877" y="1039"/>
                <a:ext cx="117" cy="91"/>
              </a:xfrm>
              <a:prstGeom prst="rect">
                <a:avLst/>
              </a:prstGeom>
              <a:noFill/>
              <a:ln w="1">
                <a:noFill/>
                <a:miter lim="800000"/>
                <a:headEnd/>
                <a:tailEnd/>
              </a:ln>
              <a:effectLst/>
            </p:spPr>
            <p:txBody>
              <a:bodyPr wrap="none" anchor="ctr">
                <a:spAutoFit/>
              </a:bodyPr>
              <a:lstStyle/>
              <a:p>
                <a:r>
                  <a:rPr lang="en-US" sz="900" b="1" dirty="0"/>
                  <a:t>IA</a:t>
                </a:r>
              </a:p>
            </p:txBody>
          </p:sp>
        </p:grpSp>
        <p:grpSp>
          <p:nvGrpSpPr>
            <p:cNvPr id="654337" name="Delaware_L"/>
            <p:cNvGrpSpPr>
              <a:grpSpLocks noChangeAspect="1"/>
            </p:cNvGrpSpPr>
            <p:nvPr/>
          </p:nvGrpSpPr>
          <p:grpSpPr bwMode="auto">
            <a:xfrm>
              <a:off x="5061" y="1732"/>
              <a:ext cx="320" cy="208"/>
              <a:chOff x="3242" y="1234"/>
              <a:chExt cx="213" cy="139"/>
            </a:xfrm>
          </p:grpSpPr>
          <p:sp>
            <p:nvSpPr>
              <p:cNvPr id="654513" name="Text 206"/>
              <p:cNvSpPr txBox="1">
                <a:spLocks noChangeAspect="1" noChangeArrowheads="1"/>
              </p:cNvSpPr>
              <p:nvPr/>
            </p:nvSpPr>
            <p:spPr bwMode="auto">
              <a:xfrm>
                <a:off x="3242" y="1234"/>
                <a:ext cx="213" cy="92"/>
              </a:xfrm>
              <a:prstGeom prst="rect">
                <a:avLst/>
              </a:prstGeom>
              <a:noFill/>
              <a:ln w="1">
                <a:noFill/>
                <a:miter lim="800000"/>
                <a:headEnd/>
                <a:tailEnd/>
              </a:ln>
              <a:effectLst/>
            </p:spPr>
            <p:txBody>
              <a:bodyPr wrap="none" anchor="ctr">
                <a:spAutoFit/>
              </a:bodyPr>
              <a:lstStyle/>
              <a:p>
                <a:r>
                  <a:rPr lang="en-US" sz="900" b="1" dirty="0"/>
                  <a:t>-10.3%</a:t>
                </a:r>
              </a:p>
            </p:txBody>
          </p:sp>
          <p:sp>
            <p:nvSpPr>
              <p:cNvPr id="654514" name="Text 207"/>
              <p:cNvSpPr txBox="1">
                <a:spLocks noChangeAspect="1" noChangeArrowheads="1"/>
              </p:cNvSpPr>
              <p:nvPr/>
            </p:nvSpPr>
            <p:spPr bwMode="auto">
              <a:xfrm>
                <a:off x="3250" y="1281"/>
                <a:ext cx="134" cy="92"/>
              </a:xfrm>
              <a:prstGeom prst="rect">
                <a:avLst/>
              </a:prstGeom>
              <a:noFill/>
              <a:ln w="1">
                <a:noFill/>
                <a:miter lim="800000"/>
                <a:headEnd/>
                <a:tailEnd/>
              </a:ln>
              <a:effectLst/>
            </p:spPr>
            <p:txBody>
              <a:bodyPr wrap="none" anchor="ctr">
                <a:spAutoFit/>
              </a:bodyPr>
              <a:lstStyle/>
              <a:p>
                <a:r>
                  <a:rPr lang="en-US" sz="900" b="1" dirty="0"/>
                  <a:t>DE</a:t>
                </a:r>
              </a:p>
            </p:txBody>
          </p:sp>
        </p:grpSp>
        <p:grpSp>
          <p:nvGrpSpPr>
            <p:cNvPr id="654338" name="Ohio_L"/>
            <p:cNvGrpSpPr>
              <a:grpSpLocks noChangeAspect="1"/>
            </p:cNvGrpSpPr>
            <p:nvPr/>
          </p:nvGrpSpPr>
          <p:grpSpPr bwMode="auto">
            <a:xfrm>
              <a:off x="3888" y="1648"/>
              <a:ext cx="320" cy="208"/>
              <a:chOff x="2510" y="1072"/>
              <a:chExt cx="213" cy="139"/>
            </a:xfrm>
          </p:grpSpPr>
          <p:sp>
            <p:nvSpPr>
              <p:cNvPr id="654516" name="Text 209"/>
              <p:cNvSpPr txBox="1">
                <a:spLocks noChangeAspect="1" noChangeArrowheads="1"/>
              </p:cNvSpPr>
              <p:nvPr/>
            </p:nvSpPr>
            <p:spPr bwMode="auto">
              <a:xfrm>
                <a:off x="2510" y="1072"/>
                <a:ext cx="213" cy="91"/>
              </a:xfrm>
              <a:prstGeom prst="rect">
                <a:avLst/>
              </a:prstGeom>
              <a:noFill/>
              <a:ln w="1">
                <a:noFill/>
                <a:miter lim="800000"/>
                <a:headEnd/>
                <a:tailEnd/>
              </a:ln>
              <a:effectLst/>
            </p:spPr>
            <p:txBody>
              <a:bodyPr wrap="none" anchor="ctr">
                <a:spAutoFit/>
              </a:bodyPr>
              <a:lstStyle/>
              <a:p>
                <a:r>
                  <a:rPr lang="en-US" sz="900" b="1" dirty="0"/>
                  <a:t>-10.3%</a:t>
                </a:r>
              </a:p>
            </p:txBody>
          </p:sp>
          <p:sp>
            <p:nvSpPr>
              <p:cNvPr id="654517" name="Text 210"/>
              <p:cNvSpPr txBox="1">
                <a:spLocks noChangeAspect="1" noChangeArrowheads="1"/>
              </p:cNvSpPr>
              <p:nvPr/>
            </p:nvSpPr>
            <p:spPr bwMode="auto">
              <a:xfrm>
                <a:off x="2519" y="1119"/>
                <a:ext cx="139" cy="92"/>
              </a:xfrm>
              <a:prstGeom prst="rect">
                <a:avLst/>
              </a:prstGeom>
              <a:noFill/>
              <a:ln w="1">
                <a:noFill/>
                <a:miter lim="800000"/>
                <a:headEnd/>
                <a:tailEnd/>
              </a:ln>
              <a:effectLst/>
            </p:spPr>
            <p:txBody>
              <a:bodyPr wrap="none" anchor="ctr">
                <a:spAutoFit/>
              </a:bodyPr>
              <a:lstStyle/>
              <a:p>
                <a:r>
                  <a:rPr lang="en-US" sz="900" b="1" dirty="0"/>
                  <a:t>OH</a:t>
                </a:r>
              </a:p>
            </p:txBody>
          </p:sp>
        </p:grpSp>
        <p:grpSp>
          <p:nvGrpSpPr>
            <p:cNvPr id="654357" name="Texas_L"/>
            <p:cNvGrpSpPr>
              <a:grpSpLocks noChangeAspect="1"/>
            </p:cNvGrpSpPr>
            <p:nvPr/>
          </p:nvGrpSpPr>
          <p:grpSpPr bwMode="auto">
            <a:xfrm>
              <a:off x="2343" y="2810"/>
              <a:ext cx="320" cy="214"/>
              <a:chOff x="1430" y="1846"/>
              <a:chExt cx="213" cy="143"/>
            </a:xfrm>
          </p:grpSpPr>
          <p:sp>
            <p:nvSpPr>
              <p:cNvPr id="654519" name="Text 212"/>
              <p:cNvSpPr txBox="1">
                <a:spLocks noChangeAspect="1" noChangeArrowheads="1"/>
              </p:cNvSpPr>
              <p:nvPr/>
            </p:nvSpPr>
            <p:spPr bwMode="auto">
              <a:xfrm>
                <a:off x="1430" y="1846"/>
                <a:ext cx="213" cy="92"/>
              </a:xfrm>
              <a:prstGeom prst="rect">
                <a:avLst/>
              </a:prstGeom>
              <a:noFill/>
              <a:ln w="1">
                <a:noFill/>
                <a:miter lim="800000"/>
                <a:headEnd/>
                <a:tailEnd/>
              </a:ln>
              <a:effectLst/>
            </p:spPr>
            <p:txBody>
              <a:bodyPr wrap="none" anchor="ctr">
                <a:spAutoFit/>
              </a:bodyPr>
              <a:lstStyle/>
              <a:p>
                <a:r>
                  <a:rPr lang="en-US" sz="900" b="1" dirty="0"/>
                  <a:t>-10.7%</a:t>
                </a:r>
              </a:p>
            </p:txBody>
          </p:sp>
          <p:sp>
            <p:nvSpPr>
              <p:cNvPr id="654520" name="Text 213"/>
              <p:cNvSpPr txBox="1">
                <a:spLocks noChangeAspect="1" noChangeArrowheads="1"/>
              </p:cNvSpPr>
              <p:nvPr/>
            </p:nvSpPr>
            <p:spPr bwMode="auto">
              <a:xfrm>
                <a:off x="1441" y="1897"/>
                <a:ext cx="129" cy="92"/>
              </a:xfrm>
              <a:prstGeom prst="rect">
                <a:avLst/>
              </a:prstGeom>
              <a:noFill/>
              <a:ln w="1">
                <a:noFill/>
                <a:miter lim="800000"/>
                <a:headEnd/>
                <a:tailEnd/>
              </a:ln>
              <a:effectLst/>
            </p:spPr>
            <p:txBody>
              <a:bodyPr wrap="none" anchor="ctr">
                <a:spAutoFit/>
              </a:bodyPr>
              <a:lstStyle/>
              <a:p>
                <a:r>
                  <a:rPr lang="en-US" sz="900" b="1" dirty="0"/>
                  <a:t>TX</a:t>
                </a:r>
              </a:p>
            </p:txBody>
          </p:sp>
        </p:grpSp>
        <p:grpSp>
          <p:nvGrpSpPr>
            <p:cNvPr id="654369" name="North_Carolina_L"/>
            <p:cNvGrpSpPr>
              <a:grpSpLocks noChangeAspect="1"/>
            </p:cNvGrpSpPr>
            <p:nvPr/>
          </p:nvGrpSpPr>
          <p:grpSpPr bwMode="auto">
            <a:xfrm>
              <a:off x="4311" y="2171"/>
              <a:ext cx="320" cy="208"/>
              <a:chOff x="2742" y="1420"/>
              <a:chExt cx="213" cy="139"/>
            </a:xfrm>
          </p:grpSpPr>
          <p:sp>
            <p:nvSpPr>
              <p:cNvPr id="654522" name="Text 215"/>
              <p:cNvSpPr txBox="1">
                <a:spLocks noChangeAspect="1" noChangeArrowheads="1"/>
              </p:cNvSpPr>
              <p:nvPr/>
            </p:nvSpPr>
            <p:spPr bwMode="auto">
              <a:xfrm>
                <a:off x="2742" y="1420"/>
                <a:ext cx="213" cy="91"/>
              </a:xfrm>
              <a:prstGeom prst="rect">
                <a:avLst/>
              </a:prstGeom>
              <a:noFill/>
              <a:ln w="1">
                <a:noFill/>
                <a:miter lim="800000"/>
                <a:headEnd/>
                <a:tailEnd/>
              </a:ln>
              <a:effectLst/>
            </p:spPr>
            <p:txBody>
              <a:bodyPr wrap="none" anchor="ctr">
                <a:spAutoFit/>
              </a:bodyPr>
              <a:lstStyle/>
              <a:p>
                <a:r>
                  <a:rPr lang="en-US" sz="900" b="1" dirty="0"/>
                  <a:t>-10.8%</a:t>
                </a:r>
              </a:p>
            </p:txBody>
          </p:sp>
          <p:sp>
            <p:nvSpPr>
              <p:cNvPr id="654523" name="Text 216"/>
              <p:cNvSpPr txBox="1">
                <a:spLocks noChangeAspect="1" noChangeArrowheads="1"/>
              </p:cNvSpPr>
              <p:nvPr/>
            </p:nvSpPr>
            <p:spPr bwMode="auto">
              <a:xfrm>
                <a:off x="2750" y="1467"/>
                <a:ext cx="136" cy="92"/>
              </a:xfrm>
              <a:prstGeom prst="rect">
                <a:avLst/>
              </a:prstGeom>
              <a:noFill/>
              <a:ln w="1">
                <a:noFill/>
                <a:miter lim="800000"/>
                <a:headEnd/>
                <a:tailEnd/>
              </a:ln>
              <a:effectLst/>
            </p:spPr>
            <p:txBody>
              <a:bodyPr wrap="none" anchor="ctr">
                <a:spAutoFit/>
              </a:bodyPr>
              <a:lstStyle/>
              <a:p>
                <a:r>
                  <a:rPr lang="en-US" sz="900" b="1" dirty="0"/>
                  <a:t>NC</a:t>
                </a:r>
              </a:p>
            </p:txBody>
          </p:sp>
        </p:grpSp>
        <p:grpSp>
          <p:nvGrpSpPr>
            <p:cNvPr id="654391" name="Colorado_L"/>
            <p:cNvGrpSpPr>
              <a:grpSpLocks noChangeAspect="1"/>
            </p:cNvGrpSpPr>
            <p:nvPr/>
          </p:nvGrpSpPr>
          <p:grpSpPr bwMode="auto">
            <a:xfrm>
              <a:off x="1863" y="1840"/>
              <a:ext cx="320" cy="208"/>
              <a:chOff x="1110" y="1200"/>
              <a:chExt cx="213" cy="139"/>
            </a:xfrm>
          </p:grpSpPr>
          <p:sp>
            <p:nvSpPr>
              <p:cNvPr id="654525" name="Text 218"/>
              <p:cNvSpPr txBox="1">
                <a:spLocks noChangeAspect="1" noChangeArrowheads="1"/>
              </p:cNvSpPr>
              <p:nvPr/>
            </p:nvSpPr>
            <p:spPr bwMode="auto">
              <a:xfrm>
                <a:off x="1110" y="1200"/>
                <a:ext cx="213" cy="91"/>
              </a:xfrm>
              <a:prstGeom prst="rect">
                <a:avLst/>
              </a:prstGeom>
              <a:noFill/>
              <a:ln w="1">
                <a:noFill/>
                <a:miter lim="800000"/>
                <a:headEnd/>
                <a:tailEnd/>
              </a:ln>
              <a:effectLst/>
            </p:spPr>
            <p:txBody>
              <a:bodyPr wrap="none" anchor="ctr">
                <a:spAutoFit/>
              </a:bodyPr>
              <a:lstStyle/>
              <a:p>
                <a:r>
                  <a:rPr lang="en-US" sz="900" b="1" dirty="0"/>
                  <a:t>-10.0%</a:t>
                </a:r>
              </a:p>
            </p:txBody>
          </p:sp>
          <p:sp>
            <p:nvSpPr>
              <p:cNvPr id="654526" name="Text 219"/>
              <p:cNvSpPr txBox="1">
                <a:spLocks noChangeAspect="1" noChangeArrowheads="1"/>
              </p:cNvSpPr>
              <p:nvPr/>
            </p:nvSpPr>
            <p:spPr bwMode="auto">
              <a:xfrm>
                <a:off x="1119" y="1247"/>
                <a:ext cx="139" cy="92"/>
              </a:xfrm>
              <a:prstGeom prst="rect">
                <a:avLst/>
              </a:prstGeom>
              <a:noFill/>
              <a:ln w="1">
                <a:noFill/>
                <a:miter lim="800000"/>
                <a:headEnd/>
                <a:tailEnd/>
              </a:ln>
              <a:effectLst/>
            </p:spPr>
            <p:txBody>
              <a:bodyPr wrap="none" anchor="ctr">
                <a:spAutoFit/>
              </a:bodyPr>
              <a:lstStyle/>
              <a:p>
                <a:r>
                  <a:rPr lang="en-US" sz="900" b="1" dirty="0"/>
                  <a:t>CO</a:t>
                </a:r>
              </a:p>
            </p:txBody>
          </p:sp>
        </p:grpSp>
        <p:grpSp>
          <p:nvGrpSpPr>
            <p:cNvPr id="654396" name="Montana_L"/>
            <p:cNvGrpSpPr>
              <a:grpSpLocks noChangeAspect="1"/>
            </p:cNvGrpSpPr>
            <p:nvPr/>
          </p:nvGrpSpPr>
          <p:grpSpPr bwMode="auto">
            <a:xfrm>
              <a:off x="1623" y="832"/>
              <a:ext cx="284" cy="208"/>
              <a:chOff x="950" y="528"/>
              <a:chExt cx="189" cy="139"/>
            </a:xfrm>
          </p:grpSpPr>
          <p:sp>
            <p:nvSpPr>
              <p:cNvPr id="654528" name="Text 221"/>
              <p:cNvSpPr txBox="1">
                <a:spLocks noChangeAspect="1" noChangeArrowheads="1"/>
              </p:cNvSpPr>
              <p:nvPr/>
            </p:nvSpPr>
            <p:spPr bwMode="auto">
              <a:xfrm>
                <a:off x="950" y="528"/>
                <a:ext cx="189" cy="91"/>
              </a:xfrm>
              <a:prstGeom prst="rect">
                <a:avLst/>
              </a:prstGeom>
              <a:noFill/>
              <a:ln w="1">
                <a:noFill/>
                <a:miter lim="800000"/>
                <a:headEnd/>
                <a:tailEnd/>
              </a:ln>
              <a:effectLst/>
            </p:spPr>
            <p:txBody>
              <a:bodyPr wrap="none" anchor="ctr">
                <a:spAutoFit/>
              </a:bodyPr>
              <a:lstStyle/>
              <a:p>
                <a:r>
                  <a:rPr lang="en-US" sz="900" b="1" dirty="0"/>
                  <a:t>-9.4%</a:t>
                </a:r>
              </a:p>
            </p:txBody>
          </p:sp>
          <p:sp>
            <p:nvSpPr>
              <p:cNvPr id="654529" name="Text 222"/>
              <p:cNvSpPr txBox="1">
                <a:spLocks noChangeAspect="1" noChangeArrowheads="1"/>
              </p:cNvSpPr>
              <p:nvPr/>
            </p:nvSpPr>
            <p:spPr bwMode="auto">
              <a:xfrm>
                <a:off x="958" y="576"/>
                <a:ext cx="136" cy="91"/>
              </a:xfrm>
              <a:prstGeom prst="rect">
                <a:avLst/>
              </a:prstGeom>
              <a:noFill/>
              <a:ln w="1">
                <a:noFill/>
                <a:miter lim="800000"/>
                <a:headEnd/>
                <a:tailEnd/>
              </a:ln>
              <a:effectLst/>
            </p:spPr>
            <p:txBody>
              <a:bodyPr wrap="none" anchor="ctr">
                <a:spAutoFit/>
              </a:bodyPr>
              <a:lstStyle/>
              <a:p>
                <a:r>
                  <a:rPr lang="en-US" sz="900" b="1" dirty="0"/>
                  <a:t>MT</a:t>
                </a:r>
              </a:p>
            </p:txBody>
          </p:sp>
        </p:grpSp>
        <p:grpSp>
          <p:nvGrpSpPr>
            <p:cNvPr id="654428" name="Georgia_L"/>
            <p:cNvGrpSpPr>
              <a:grpSpLocks noChangeAspect="1"/>
            </p:cNvGrpSpPr>
            <p:nvPr/>
          </p:nvGrpSpPr>
          <p:grpSpPr bwMode="auto">
            <a:xfrm>
              <a:off x="3967" y="2561"/>
              <a:ext cx="284" cy="208"/>
              <a:chOff x="2554" y="1680"/>
              <a:chExt cx="189" cy="139"/>
            </a:xfrm>
          </p:grpSpPr>
          <p:sp>
            <p:nvSpPr>
              <p:cNvPr id="654531" name="Text 224"/>
              <p:cNvSpPr txBox="1">
                <a:spLocks noChangeAspect="1" noChangeArrowheads="1"/>
              </p:cNvSpPr>
              <p:nvPr/>
            </p:nvSpPr>
            <p:spPr bwMode="auto">
              <a:xfrm>
                <a:off x="2554" y="1680"/>
                <a:ext cx="189" cy="91"/>
              </a:xfrm>
              <a:prstGeom prst="rect">
                <a:avLst/>
              </a:prstGeom>
              <a:noFill/>
              <a:ln w="1">
                <a:noFill/>
                <a:miter lim="800000"/>
                <a:headEnd/>
                <a:tailEnd/>
              </a:ln>
              <a:effectLst/>
            </p:spPr>
            <p:txBody>
              <a:bodyPr wrap="none" anchor="ctr">
                <a:spAutoFit/>
              </a:bodyPr>
              <a:lstStyle/>
              <a:p>
                <a:r>
                  <a:rPr lang="en-US" sz="900" b="1" dirty="0"/>
                  <a:t>-9.3%</a:t>
                </a:r>
              </a:p>
            </p:txBody>
          </p:sp>
          <p:sp>
            <p:nvSpPr>
              <p:cNvPr id="654532" name="Text 225"/>
              <p:cNvSpPr txBox="1">
                <a:spLocks noChangeAspect="1" noChangeArrowheads="1"/>
              </p:cNvSpPr>
              <p:nvPr/>
            </p:nvSpPr>
            <p:spPr bwMode="auto">
              <a:xfrm>
                <a:off x="2562" y="1727"/>
                <a:ext cx="139" cy="92"/>
              </a:xfrm>
              <a:prstGeom prst="rect">
                <a:avLst/>
              </a:prstGeom>
              <a:noFill/>
              <a:ln w="1">
                <a:noFill/>
                <a:miter lim="800000"/>
                <a:headEnd/>
                <a:tailEnd/>
              </a:ln>
              <a:effectLst/>
            </p:spPr>
            <p:txBody>
              <a:bodyPr wrap="none" anchor="ctr">
                <a:spAutoFit/>
              </a:bodyPr>
              <a:lstStyle/>
              <a:p>
                <a:r>
                  <a:rPr lang="en-US" sz="900" b="1" dirty="0"/>
                  <a:t>GA</a:t>
                </a:r>
              </a:p>
            </p:txBody>
          </p:sp>
        </p:grpSp>
        <p:grpSp>
          <p:nvGrpSpPr>
            <p:cNvPr id="654437" name="Kansas_L"/>
            <p:cNvGrpSpPr>
              <a:grpSpLocks noChangeAspect="1"/>
            </p:cNvGrpSpPr>
            <p:nvPr/>
          </p:nvGrpSpPr>
          <p:grpSpPr bwMode="auto">
            <a:xfrm>
              <a:off x="2535" y="1936"/>
              <a:ext cx="284" cy="214"/>
              <a:chOff x="1558" y="1264"/>
              <a:chExt cx="189" cy="143"/>
            </a:xfrm>
          </p:grpSpPr>
          <p:sp>
            <p:nvSpPr>
              <p:cNvPr id="654534" name="Text 227"/>
              <p:cNvSpPr txBox="1">
                <a:spLocks noChangeAspect="1" noChangeArrowheads="1"/>
              </p:cNvSpPr>
              <p:nvPr/>
            </p:nvSpPr>
            <p:spPr bwMode="auto">
              <a:xfrm>
                <a:off x="1558" y="1264"/>
                <a:ext cx="189" cy="92"/>
              </a:xfrm>
              <a:prstGeom prst="rect">
                <a:avLst/>
              </a:prstGeom>
              <a:noFill/>
              <a:ln w="1">
                <a:noFill/>
                <a:miter lim="800000"/>
                <a:headEnd/>
                <a:tailEnd/>
              </a:ln>
              <a:effectLst/>
            </p:spPr>
            <p:txBody>
              <a:bodyPr wrap="none" anchor="ctr">
                <a:spAutoFit/>
              </a:bodyPr>
              <a:lstStyle/>
              <a:p>
                <a:r>
                  <a:rPr lang="en-US" sz="900" b="1" dirty="0"/>
                  <a:t>-8.6%</a:t>
                </a:r>
              </a:p>
            </p:txBody>
          </p:sp>
          <p:sp>
            <p:nvSpPr>
              <p:cNvPr id="654535" name="Text 228"/>
              <p:cNvSpPr txBox="1">
                <a:spLocks noChangeAspect="1" noChangeArrowheads="1"/>
              </p:cNvSpPr>
              <p:nvPr/>
            </p:nvSpPr>
            <p:spPr bwMode="auto">
              <a:xfrm>
                <a:off x="1569" y="1316"/>
                <a:ext cx="134" cy="91"/>
              </a:xfrm>
              <a:prstGeom prst="rect">
                <a:avLst/>
              </a:prstGeom>
              <a:noFill/>
              <a:ln w="1">
                <a:noFill/>
                <a:miter lim="800000"/>
                <a:headEnd/>
                <a:tailEnd/>
              </a:ln>
              <a:effectLst/>
            </p:spPr>
            <p:txBody>
              <a:bodyPr wrap="none" anchor="ctr">
                <a:spAutoFit/>
              </a:bodyPr>
              <a:lstStyle/>
              <a:p>
                <a:r>
                  <a:rPr lang="en-US" sz="900" b="1" dirty="0"/>
                  <a:t>KS</a:t>
                </a:r>
              </a:p>
            </p:txBody>
          </p:sp>
        </p:grpSp>
        <p:grpSp>
          <p:nvGrpSpPr>
            <p:cNvPr id="654440" name="Washington_L"/>
            <p:cNvGrpSpPr>
              <a:grpSpLocks noChangeAspect="1"/>
            </p:cNvGrpSpPr>
            <p:nvPr/>
          </p:nvGrpSpPr>
          <p:grpSpPr bwMode="auto">
            <a:xfrm>
              <a:off x="765" y="622"/>
              <a:ext cx="282" cy="214"/>
              <a:chOff x="378" y="388"/>
              <a:chExt cx="188" cy="143"/>
            </a:xfrm>
          </p:grpSpPr>
          <p:sp>
            <p:nvSpPr>
              <p:cNvPr id="654537" name="Text 230"/>
              <p:cNvSpPr txBox="1">
                <a:spLocks noChangeAspect="1" noChangeArrowheads="1"/>
              </p:cNvSpPr>
              <p:nvPr/>
            </p:nvSpPr>
            <p:spPr bwMode="auto">
              <a:xfrm>
                <a:off x="378" y="388"/>
                <a:ext cx="188" cy="92"/>
              </a:xfrm>
              <a:prstGeom prst="rect">
                <a:avLst/>
              </a:prstGeom>
              <a:noFill/>
              <a:ln w="1">
                <a:noFill/>
                <a:miter lim="800000"/>
                <a:headEnd/>
                <a:tailEnd/>
              </a:ln>
              <a:effectLst/>
            </p:spPr>
            <p:txBody>
              <a:bodyPr wrap="none" anchor="ctr">
                <a:spAutoFit/>
              </a:bodyPr>
              <a:lstStyle/>
              <a:p>
                <a:r>
                  <a:rPr lang="en-US" sz="900" b="1" dirty="0"/>
                  <a:t>-8.8%</a:t>
                </a:r>
              </a:p>
            </p:txBody>
          </p:sp>
          <p:sp>
            <p:nvSpPr>
              <p:cNvPr id="654538" name="Text 231"/>
              <p:cNvSpPr txBox="1">
                <a:spLocks noChangeAspect="1" noChangeArrowheads="1"/>
              </p:cNvSpPr>
              <p:nvPr/>
            </p:nvSpPr>
            <p:spPr bwMode="auto">
              <a:xfrm>
                <a:off x="384" y="439"/>
                <a:ext cx="146" cy="92"/>
              </a:xfrm>
              <a:prstGeom prst="rect">
                <a:avLst/>
              </a:prstGeom>
              <a:noFill/>
              <a:ln w="1">
                <a:noFill/>
                <a:miter lim="800000"/>
                <a:headEnd/>
                <a:tailEnd/>
              </a:ln>
              <a:effectLst/>
            </p:spPr>
            <p:txBody>
              <a:bodyPr wrap="none" anchor="ctr">
                <a:spAutoFit/>
              </a:bodyPr>
              <a:lstStyle/>
              <a:p>
                <a:r>
                  <a:rPr lang="en-US" sz="900" b="1" dirty="0"/>
                  <a:t>WA</a:t>
                </a:r>
              </a:p>
            </p:txBody>
          </p:sp>
        </p:grpSp>
        <p:grpSp>
          <p:nvGrpSpPr>
            <p:cNvPr id="654443" name="Michigan_L"/>
            <p:cNvGrpSpPr>
              <a:grpSpLocks noChangeAspect="1"/>
            </p:cNvGrpSpPr>
            <p:nvPr/>
          </p:nvGrpSpPr>
          <p:grpSpPr bwMode="auto">
            <a:xfrm>
              <a:off x="3696" y="1348"/>
              <a:ext cx="284" cy="214"/>
              <a:chOff x="2358" y="872"/>
              <a:chExt cx="189" cy="143"/>
            </a:xfrm>
          </p:grpSpPr>
          <p:sp>
            <p:nvSpPr>
              <p:cNvPr id="654540" name="Text 233"/>
              <p:cNvSpPr txBox="1">
                <a:spLocks noChangeAspect="1" noChangeArrowheads="1"/>
              </p:cNvSpPr>
              <p:nvPr/>
            </p:nvSpPr>
            <p:spPr bwMode="auto">
              <a:xfrm>
                <a:off x="2358" y="872"/>
                <a:ext cx="189" cy="92"/>
              </a:xfrm>
              <a:prstGeom prst="rect">
                <a:avLst/>
              </a:prstGeom>
              <a:noFill/>
              <a:ln w="1">
                <a:noFill/>
                <a:miter lim="800000"/>
                <a:headEnd/>
                <a:tailEnd/>
              </a:ln>
              <a:effectLst/>
            </p:spPr>
            <p:txBody>
              <a:bodyPr wrap="none" anchor="ctr">
                <a:spAutoFit/>
              </a:bodyPr>
              <a:lstStyle/>
              <a:p>
                <a:r>
                  <a:rPr lang="en-US" sz="900" b="1" dirty="0"/>
                  <a:t>-8.4%</a:t>
                </a:r>
              </a:p>
            </p:txBody>
          </p:sp>
          <p:sp>
            <p:nvSpPr>
              <p:cNvPr id="654541" name="Text 234"/>
              <p:cNvSpPr txBox="1">
                <a:spLocks noChangeAspect="1" noChangeArrowheads="1"/>
              </p:cNvSpPr>
              <p:nvPr/>
            </p:nvSpPr>
            <p:spPr bwMode="auto">
              <a:xfrm>
                <a:off x="2367" y="923"/>
                <a:ext cx="122" cy="92"/>
              </a:xfrm>
              <a:prstGeom prst="rect">
                <a:avLst/>
              </a:prstGeom>
              <a:noFill/>
              <a:ln w="1">
                <a:noFill/>
                <a:miter lim="800000"/>
                <a:headEnd/>
                <a:tailEnd/>
              </a:ln>
              <a:effectLst/>
            </p:spPr>
            <p:txBody>
              <a:bodyPr wrap="none" anchor="ctr">
                <a:spAutoFit/>
              </a:bodyPr>
              <a:lstStyle/>
              <a:p>
                <a:r>
                  <a:rPr lang="en-US" sz="900" b="1" dirty="0"/>
                  <a:t>MI</a:t>
                </a:r>
              </a:p>
            </p:txBody>
          </p:sp>
        </p:grpSp>
        <p:grpSp>
          <p:nvGrpSpPr>
            <p:cNvPr id="654446" name="Indiana_L"/>
            <p:cNvGrpSpPr>
              <a:grpSpLocks noChangeAspect="1"/>
            </p:cNvGrpSpPr>
            <p:nvPr/>
          </p:nvGrpSpPr>
          <p:grpSpPr bwMode="auto">
            <a:xfrm>
              <a:off x="3631" y="1750"/>
              <a:ext cx="284" cy="214"/>
              <a:chOff x="2302" y="1140"/>
              <a:chExt cx="189" cy="143"/>
            </a:xfrm>
          </p:grpSpPr>
          <p:sp>
            <p:nvSpPr>
              <p:cNvPr id="654543" name="Text 236"/>
              <p:cNvSpPr txBox="1">
                <a:spLocks noChangeAspect="1" noChangeArrowheads="1"/>
              </p:cNvSpPr>
              <p:nvPr/>
            </p:nvSpPr>
            <p:spPr bwMode="auto">
              <a:xfrm>
                <a:off x="2302" y="1140"/>
                <a:ext cx="189" cy="92"/>
              </a:xfrm>
              <a:prstGeom prst="rect">
                <a:avLst/>
              </a:prstGeom>
              <a:noFill/>
              <a:ln w="1">
                <a:noFill/>
                <a:miter lim="800000"/>
                <a:headEnd/>
                <a:tailEnd/>
              </a:ln>
              <a:effectLst/>
            </p:spPr>
            <p:txBody>
              <a:bodyPr wrap="none" anchor="ctr">
                <a:spAutoFit/>
              </a:bodyPr>
              <a:lstStyle/>
              <a:p>
                <a:r>
                  <a:rPr lang="en-US" sz="900" b="1" dirty="0"/>
                  <a:t>-8.2%</a:t>
                </a:r>
              </a:p>
            </p:txBody>
          </p:sp>
          <p:sp>
            <p:nvSpPr>
              <p:cNvPr id="654544" name="Text 237"/>
              <p:cNvSpPr txBox="1">
                <a:spLocks noChangeAspect="1" noChangeArrowheads="1"/>
              </p:cNvSpPr>
              <p:nvPr/>
            </p:nvSpPr>
            <p:spPr bwMode="auto">
              <a:xfrm>
                <a:off x="2314" y="1191"/>
                <a:ext cx="116" cy="92"/>
              </a:xfrm>
              <a:prstGeom prst="rect">
                <a:avLst/>
              </a:prstGeom>
              <a:noFill/>
              <a:ln w="1">
                <a:noFill/>
                <a:miter lim="800000"/>
                <a:headEnd/>
                <a:tailEnd/>
              </a:ln>
              <a:effectLst/>
            </p:spPr>
            <p:txBody>
              <a:bodyPr wrap="none" anchor="ctr">
                <a:spAutoFit/>
              </a:bodyPr>
              <a:lstStyle/>
              <a:p>
                <a:r>
                  <a:rPr lang="en-US" sz="900" b="1" dirty="0"/>
                  <a:t>IN</a:t>
                </a:r>
              </a:p>
            </p:txBody>
          </p:sp>
        </p:grpSp>
        <p:grpSp>
          <p:nvGrpSpPr>
            <p:cNvPr id="654449" name="Maryland_L"/>
            <p:cNvGrpSpPr>
              <a:grpSpLocks noChangeAspect="1"/>
            </p:cNvGrpSpPr>
            <p:nvPr/>
          </p:nvGrpSpPr>
          <p:grpSpPr bwMode="auto">
            <a:xfrm>
              <a:off x="4752" y="1876"/>
              <a:ext cx="282" cy="208"/>
              <a:chOff x="3150" y="1404"/>
              <a:chExt cx="188" cy="139"/>
            </a:xfrm>
          </p:grpSpPr>
          <p:sp>
            <p:nvSpPr>
              <p:cNvPr id="654546" name="Text 239"/>
              <p:cNvSpPr txBox="1">
                <a:spLocks noChangeAspect="1" noChangeArrowheads="1"/>
              </p:cNvSpPr>
              <p:nvPr/>
            </p:nvSpPr>
            <p:spPr bwMode="auto">
              <a:xfrm>
                <a:off x="3150" y="1404"/>
                <a:ext cx="188" cy="91"/>
              </a:xfrm>
              <a:prstGeom prst="rect">
                <a:avLst/>
              </a:prstGeom>
              <a:noFill/>
              <a:ln w="1">
                <a:noFill/>
                <a:miter lim="800000"/>
                <a:headEnd/>
                <a:tailEnd/>
              </a:ln>
              <a:effectLst/>
            </p:spPr>
            <p:txBody>
              <a:bodyPr wrap="none" anchor="ctr">
                <a:spAutoFit/>
              </a:bodyPr>
              <a:lstStyle/>
              <a:p>
                <a:r>
                  <a:rPr lang="en-US" sz="900" b="1" dirty="0"/>
                  <a:t>-8.3%</a:t>
                </a:r>
              </a:p>
            </p:txBody>
          </p:sp>
          <p:sp>
            <p:nvSpPr>
              <p:cNvPr id="654547" name="Text 240"/>
              <p:cNvSpPr txBox="1">
                <a:spLocks noChangeAspect="1" noChangeArrowheads="1"/>
              </p:cNvSpPr>
              <p:nvPr/>
            </p:nvSpPr>
            <p:spPr bwMode="auto">
              <a:xfrm>
                <a:off x="3160" y="1451"/>
                <a:ext cx="141" cy="92"/>
              </a:xfrm>
              <a:prstGeom prst="rect">
                <a:avLst/>
              </a:prstGeom>
              <a:noFill/>
              <a:ln w="1">
                <a:noFill/>
                <a:miter lim="800000"/>
                <a:headEnd/>
                <a:tailEnd/>
              </a:ln>
              <a:effectLst/>
            </p:spPr>
            <p:txBody>
              <a:bodyPr wrap="none" anchor="ctr">
                <a:spAutoFit/>
              </a:bodyPr>
              <a:lstStyle/>
              <a:p>
                <a:r>
                  <a:rPr lang="en-US" sz="900" b="1" dirty="0"/>
                  <a:t>MD</a:t>
                </a:r>
              </a:p>
            </p:txBody>
          </p:sp>
        </p:grpSp>
        <p:grpSp>
          <p:nvGrpSpPr>
            <p:cNvPr id="654452" name="Missouri_L"/>
            <p:cNvGrpSpPr>
              <a:grpSpLocks noChangeAspect="1"/>
            </p:cNvGrpSpPr>
            <p:nvPr/>
          </p:nvGrpSpPr>
          <p:grpSpPr bwMode="auto">
            <a:xfrm>
              <a:off x="3024" y="1960"/>
              <a:ext cx="284" cy="214"/>
              <a:chOff x="1934" y="1280"/>
              <a:chExt cx="189" cy="143"/>
            </a:xfrm>
          </p:grpSpPr>
          <p:sp>
            <p:nvSpPr>
              <p:cNvPr id="654549" name="Text 242"/>
              <p:cNvSpPr txBox="1">
                <a:spLocks noChangeAspect="1" noChangeArrowheads="1"/>
              </p:cNvSpPr>
              <p:nvPr/>
            </p:nvSpPr>
            <p:spPr bwMode="auto">
              <a:xfrm>
                <a:off x="1934" y="1280"/>
                <a:ext cx="189" cy="91"/>
              </a:xfrm>
              <a:prstGeom prst="rect">
                <a:avLst/>
              </a:prstGeom>
              <a:noFill/>
              <a:ln w="1">
                <a:noFill/>
                <a:miter lim="800000"/>
                <a:headEnd/>
                <a:tailEnd/>
              </a:ln>
              <a:effectLst/>
            </p:spPr>
            <p:txBody>
              <a:bodyPr wrap="none" anchor="ctr">
                <a:spAutoFit/>
              </a:bodyPr>
              <a:lstStyle/>
              <a:p>
                <a:r>
                  <a:rPr lang="en-US" sz="900" b="1" dirty="0"/>
                  <a:t>-8.5%</a:t>
                </a:r>
              </a:p>
            </p:txBody>
          </p:sp>
          <p:sp>
            <p:nvSpPr>
              <p:cNvPr id="654550" name="Text 243"/>
              <p:cNvSpPr txBox="1">
                <a:spLocks noChangeAspect="1" noChangeArrowheads="1"/>
              </p:cNvSpPr>
              <p:nvPr/>
            </p:nvSpPr>
            <p:spPr bwMode="auto">
              <a:xfrm>
                <a:off x="1944" y="1331"/>
                <a:ext cx="144" cy="92"/>
              </a:xfrm>
              <a:prstGeom prst="rect">
                <a:avLst/>
              </a:prstGeom>
              <a:noFill/>
              <a:ln w="1">
                <a:noFill/>
                <a:miter lim="800000"/>
                <a:headEnd/>
                <a:tailEnd/>
              </a:ln>
              <a:effectLst/>
            </p:spPr>
            <p:txBody>
              <a:bodyPr wrap="none" anchor="ctr">
                <a:spAutoFit/>
              </a:bodyPr>
              <a:lstStyle/>
              <a:p>
                <a:r>
                  <a:rPr lang="en-US" sz="900" b="1" dirty="0"/>
                  <a:t>MO</a:t>
                </a:r>
              </a:p>
            </p:txBody>
          </p:sp>
        </p:grpSp>
        <p:grpSp>
          <p:nvGrpSpPr>
            <p:cNvPr id="654455" name="Tennessee_L"/>
            <p:cNvGrpSpPr>
              <a:grpSpLocks noChangeAspect="1"/>
            </p:cNvGrpSpPr>
            <p:nvPr/>
          </p:nvGrpSpPr>
          <p:grpSpPr bwMode="auto">
            <a:xfrm>
              <a:off x="3648" y="2240"/>
              <a:ext cx="283" cy="205"/>
              <a:chOff x="2354" y="1451"/>
              <a:chExt cx="188" cy="137"/>
            </a:xfrm>
          </p:grpSpPr>
          <p:sp>
            <p:nvSpPr>
              <p:cNvPr id="654552" name="Text 245"/>
              <p:cNvSpPr txBox="1">
                <a:spLocks noChangeAspect="1" noChangeArrowheads="1"/>
              </p:cNvSpPr>
              <p:nvPr/>
            </p:nvSpPr>
            <p:spPr bwMode="auto">
              <a:xfrm>
                <a:off x="2354" y="1451"/>
                <a:ext cx="188" cy="91"/>
              </a:xfrm>
              <a:prstGeom prst="rect">
                <a:avLst/>
              </a:prstGeom>
              <a:noFill/>
              <a:ln w="1">
                <a:noFill/>
                <a:miter lim="800000"/>
                <a:headEnd/>
                <a:tailEnd/>
              </a:ln>
              <a:effectLst/>
            </p:spPr>
            <p:txBody>
              <a:bodyPr wrap="none" anchor="ctr">
                <a:spAutoFit/>
              </a:bodyPr>
              <a:lstStyle/>
              <a:p>
                <a:r>
                  <a:rPr lang="en-US" sz="900" b="1" dirty="0"/>
                  <a:t>-7.3%</a:t>
                </a:r>
              </a:p>
            </p:txBody>
          </p:sp>
          <p:sp>
            <p:nvSpPr>
              <p:cNvPr id="654553" name="Text 246"/>
              <p:cNvSpPr txBox="1">
                <a:spLocks noChangeAspect="1" noChangeArrowheads="1"/>
              </p:cNvSpPr>
              <p:nvPr/>
            </p:nvSpPr>
            <p:spPr bwMode="auto">
              <a:xfrm>
                <a:off x="2361" y="1496"/>
                <a:ext cx="131" cy="92"/>
              </a:xfrm>
              <a:prstGeom prst="rect">
                <a:avLst/>
              </a:prstGeom>
              <a:noFill/>
              <a:ln w="1">
                <a:noFill/>
                <a:miter lim="800000"/>
                <a:headEnd/>
                <a:tailEnd/>
              </a:ln>
              <a:effectLst/>
            </p:spPr>
            <p:txBody>
              <a:bodyPr wrap="none" anchor="ctr">
                <a:spAutoFit/>
              </a:bodyPr>
              <a:lstStyle/>
              <a:p>
                <a:r>
                  <a:rPr lang="en-US" sz="900" b="1" dirty="0"/>
                  <a:t>TN</a:t>
                </a:r>
              </a:p>
            </p:txBody>
          </p:sp>
        </p:grpSp>
        <p:grpSp>
          <p:nvGrpSpPr>
            <p:cNvPr id="654458" name="Utah_L"/>
            <p:cNvGrpSpPr>
              <a:grpSpLocks noChangeAspect="1"/>
            </p:cNvGrpSpPr>
            <p:nvPr/>
          </p:nvGrpSpPr>
          <p:grpSpPr bwMode="auto">
            <a:xfrm>
              <a:off x="1311" y="1768"/>
              <a:ext cx="284" cy="214"/>
              <a:chOff x="742" y="1152"/>
              <a:chExt cx="189" cy="143"/>
            </a:xfrm>
          </p:grpSpPr>
          <p:sp>
            <p:nvSpPr>
              <p:cNvPr id="654555" name="Text 248"/>
              <p:cNvSpPr txBox="1">
                <a:spLocks noChangeAspect="1" noChangeArrowheads="1"/>
              </p:cNvSpPr>
              <p:nvPr/>
            </p:nvSpPr>
            <p:spPr bwMode="auto">
              <a:xfrm>
                <a:off x="742" y="1152"/>
                <a:ext cx="189" cy="91"/>
              </a:xfrm>
              <a:prstGeom prst="rect">
                <a:avLst/>
              </a:prstGeom>
              <a:noFill/>
              <a:ln w="1">
                <a:noFill/>
                <a:miter lim="800000"/>
                <a:headEnd/>
                <a:tailEnd/>
              </a:ln>
              <a:effectLst/>
            </p:spPr>
            <p:txBody>
              <a:bodyPr wrap="none" anchor="ctr">
                <a:spAutoFit/>
              </a:bodyPr>
              <a:lstStyle/>
              <a:p>
                <a:r>
                  <a:rPr lang="en-US" sz="900" b="1" dirty="0"/>
                  <a:t>-6.2%</a:t>
                </a:r>
              </a:p>
            </p:txBody>
          </p:sp>
          <p:sp>
            <p:nvSpPr>
              <p:cNvPr id="654556" name="Text 249"/>
              <p:cNvSpPr txBox="1">
                <a:spLocks noChangeAspect="1" noChangeArrowheads="1"/>
              </p:cNvSpPr>
              <p:nvPr/>
            </p:nvSpPr>
            <p:spPr bwMode="auto">
              <a:xfrm>
                <a:off x="753" y="1203"/>
                <a:ext cx="131" cy="92"/>
              </a:xfrm>
              <a:prstGeom prst="rect">
                <a:avLst/>
              </a:prstGeom>
              <a:noFill/>
              <a:ln w="1">
                <a:noFill/>
                <a:miter lim="800000"/>
                <a:headEnd/>
                <a:tailEnd/>
              </a:ln>
              <a:effectLst/>
            </p:spPr>
            <p:txBody>
              <a:bodyPr wrap="none" anchor="ctr">
                <a:spAutoFit/>
              </a:bodyPr>
              <a:lstStyle/>
              <a:p>
                <a:r>
                  <a:rPr lang="en-US" sz="900" b="1" dirty="0"/>
                  <a:t>UT</a:t>
                </a:r>
              </a:p>
            </p:txBody>
          </p:sp>
        </p:grpSp>
        <p:grpSp>
          <p:nvGrpSpPr>
            <p:cNvPr id="654461" name="Kentucky_L"/>
            <p:cNvGrpSpPr>
              <a:grpSpLocks noChangeAspect="1"/>
            </p:cNvGrpSpPr>
            <p:nvPr/>
          </p:nvGrpSpPr>
          <p:grpSpPr bwMode="auto">
            <a:xfrm>
              <a:off x="3792" y="2013"/>
              <a:ext cx="284" cy="205"/>
              <a:chOff x="2430" y="1315"/>
              <a:chExt cx="189" cy="137"/>
            </a:xfrm>
          </p:grpSpPr>
          <p:sp>
            <p:nvSpPr>
              <p:cNvPr id="654558" name="Text 251"/>
              <p:cNvSpPr txBox="1">
                <a:spLocks noChangeAspect="1" noChangeArrowheads="1"/>
              </p:cNvSpPr>
              <p:nvPr/>
            </p:nvSpPr>
            <p:spPr bwMode="auto">
              <a:xfrm>
                <a:off x="2430" y="1315"/>
                <a:ext cx="189" cy="91"/>
              </a:xfrm>
              <a:prstGeom prst="rect">
                <a:avLst/>
              </a:prstGeom>
              <a:noFill/>
              <a:ln w="1">
                <a:noFill/>
                <a:miter lim="800000"/>
                <a:headEnd/>
                <a:tailEnd/>
              </a:ln>
              <a:effectLst/>
            </p:spPr>
            <p:txBody>
              <a:bodyPr wrap="none" anchor="ctr">
                <a:spAutoFit/>
              </a:bodyPr>
              <a:lstStyle/>
              <a:p>
                <a:r>
                  <a:rPr lang="en-US" sz="900" b="1" dirty="0"/>
                  <a:t>-6.8%</a:t>
                </a:r>
              </a:p>
            </p:txBody>
          </p:sp>
          <p:sp>
            <p:nvSpPr>
              <p:cNvPr id="654559" name="Text 252"/>
              <p:cNvSpPr txBox="1">
                <a:spLocks noChangeAspect="1" noChangeArrowheads="1"/>
              </p:cNvSpPr>
              <p:nvPr/>
            </p:nvSpPr>
            <p:spPr bwMode="auto">
              <a:xfrm>
                <a:off x="2441" y="1360"/>
                <a:ext cx="134" cy="92"/>
              </a:xfrm>
              <a:prstGeom prst="rect">
                <a:avLst/>
              </a:prstGeom>
              <a:noFill/>
              <a:ln w="1">
                <a:noFill/>
                <a:miter lim="800000"/>
                <a:headEnd/>
                <a:tailEnd/>
              </a:ln>
              <a:effectLst/>
            </p:spPr>
            <p:txBody>
              <a:bodyPr wrap="none" anchor="ctr">
                <a:spAutoFit/>
              </a:bodyPr>
              <a:lstStyle/>
              <a:p>
                <a:r>
                  <a:rPr lang="en-US" sz="900" b="1" dirty="0"/>
                  <a:t>KY</a:t>
                </a:r>
              </a:p>
            </p:txBody>
          </p:sp>
        </p:grpSp>
        <p:grpSp>
          <p:nvGrpSpPr>
            <p:cNvPr id="654464" name="Mississippi_L"/>
            <p:cNvGrpSpPr>
              <a:grpSpLocks noChangeAspect="1"/>
            </p:cNvGrpSpPr>
            <p:nvPr/>
          </p:nvGrpSpPr>
          <p:grpSpPr bwMode="auto">
            <a:xfrm>
              <a:off x="3343" y="2636"/>
              <a:ext cx="284" cy="208"/>
              <a:chOff x="2118" y="1730"/>
              <a:chExt cx="189" cy="139"/>
            </a:xfrm>
          </p:grpSpPr>
          <p:sp>
            <p:nvSpPr>
              <p:cNvPr id="654561" name="Text 254"/>
              <p:cNvSpPr txBox="1">
                <a:spLocks noChangeAspect="1" noChangeArrowheads="1"/>
              </p:cNvSpPr>
              <p:nvPr/>
            </p:nvSpPr>
            <p:spPr bwMode="auto">
              <a:xfrm>
                <a:off x="2118" y="1730"/>
                <a:ext cx="189" cy="92"/>
              </a:xfrm>
              <a:prstGeom prst="rect">
                <a:avLst/>
              </a:prstGeom>
              <a:noFill/>
              <a:ln w="1">
                <a:noFill/>
                <a:miter lim="800000"/>
                <a:headEnd/>
                <a:tailEnd/>
              </a:ln>
              <a:effectLst/>
            </p:spPr>
            <p:txBody>
              <a:bodyPr wrap="none" anchor="ctr">
                <a:spAutoFit/>
              </a:bodyPr>
              <a:lstStyle/>
              <a:p>
                <a:r>
                  <a:rPr lang="en-US" sz="900" b="1" dirty="0"/>
                  <a:t>-5.4%</a:t>
                </a:r>
              </a:p>
            </p:txBody>
          </p:sp>
          <p:sp>
            <p:nvSpPr>
              <p:cNvPr id="654562" name="Text 255"/>
              <p:cNvSpPr txBox="1">
                <a:spLocks noChangeAspect="1" noChangeArrowheads="1"/>
              </p:cNvSpPr>
              <p:nvPr/>
            </p:nvSpPr>
            <p:spPr bwMode="auto">
              <a:xfrm>
                <a:off x="2127" y="1777"/>
                <a:ext cx="139" cy="92"/>
              </a:xfrm>
              <a:prstGeom prst="rect">
                <a:avLst/>
              </a:prstGeom>
              <a:noFill/>
              <a:ln w="1">
                <a:noFill/>
                <a:miter lim="800000"/>
                <a:headEnd/>
                <a:tailEnd/>
              </a:ln>
              <a:effectLst/>
            </p:spPr>
            <p:txBody>
              <a:bodyPr wrap="none" anchor="ctr">
                <a:spAutoFit/>
              </a:bodyPr>
              <a:lstStyle/>
              <a:p>
                <a:r>
                  <a:rPr lang="en-US" sz="900" b="1" dirty="0"/>
                  <a:t>MS</a:t>
                </a:r>
              </a:p>
            </p:txBody>
          </p:sp>
        </p:grpSp>
        <p:grpSp>
          <p:nvGrpSpPr>
            <p:cNvPr id="654467" name="South_Carolina_L"/>
            <p:cNvGrpSpPr>
              <a:grpSpLocks noChangeAspect="1"/>
            </p:cNvGrpSpPr>
            <p:nvPr/>
          </p:nvGrpSpPr>
          <p:grpSpPr bwMode="auto">
            <a:xfrm>
              <a:off x="4245" y="2414"/>
              <a:ext cx="284" cy="208"/>
              <a:chOff x="2698" y="1582"/>
              <a:chExt cx="189" cy="139"/>
            </a:xfrm>
          </p:grpSpPr>
          <p:sp>
            <p:nvSpPr>
              <p:cNvPr id="654564" name="Text 257"/>
              <p:cNvSpPr txBox="1">
                <a:spLocks noChangeAspect="1" noChangeArrowheads="1"/>
              </p:cNvSpPr>
              <p:nvPr/>
            </p:nvSpPr>
            <p:spPr bwMode="auto">
              <a:xfrm>
                <a:off x="2698" y="1582"/>
                <a:ext cx="189" cy="91"/>
              </a:xfrm>
              <a:prstGeom prst="rect">
                <a:avLst/>
              </a:prstGeom>
              <a:noFill/>
              <a:ln w="1">
                <a:noFill/>
                <a:miter lim="800000"/>
                <a:headEnd/>
                <a:tailEnd/>
              </a:ln>
              <a:effectLst/>
            </p:spPr>
            <p:txBody>
              <a:bodyPr wrap="none" anchor="ctr">
                <a:spAutoFit/>
              </a:bodyPr>
              <a:lstStyle/>
              <a:p>
                <a:r>
                  <a:rPr lang="en-US" sz="900" b="1" dirty="0"/>
                  <a:t>-6.5%</a:t>
                </a:r>
              </a:p>
            </p:txBody>
          </p:sp>
          <p:sp>
            <p:nvSpPr>
              <p:cNvPr id="654565" name="Text 258"/>
              <p:cNvSpPr txBox="1">
                <a:spLocks noChangeAspect="1" noChangeArrowheads="1"/>
              </p:cNvSpPr>
              <p:nvPr/>
            </p:nvSpPr>
            <p:spPr bwMode="auto">
              <a:xfrm>
                <a:off x="2706" y="1629"/>
                <a:ext cx="134" cy="92"/>
              </a:xfrm>
              <a:prstGeom prst="rect">
                <a:avLst/>
              </a:prstGeom>
              <a:noFill/>
              <a:ln w="1">
                <a:noFill/>
                <a:miter lim="800000"/>
                <a:headEnd/>
                <a:tailEnd/>
              </a:ln>
              <a:effectLst/>
            </p:spPr>
            <p:txBody>
              <a:bodyPr wrap="none" anchor="ctr">
                <a:spAutoFit/>
              </a:bodyPr>
              <a:lstStyle/>
              <a:p>
                <a:r>
                  <a:rPr lang="en-US" sz="900" b="1" dirty="0"/>
                  <a:t>SC</a:t>
                </a:r>
              </a:p>
            </p:txBody>
          </p:sp>
        </p:grpSp>
        <p:grpSp>
          <p:nvGrpSpPr>
            <p:cNvPr id="654470" name="California_L"/>
            <p:cNvGrpSpPr>
              <a:grpSpLocks noChangeAspect="1"/>
            </p:cNvGrpSpPr>
            <p:nvPr/>
          </p:nvGrpSpPr>
          <p:grpSpPr bwMode="auto">
            <a:xfrm>
              <a:off x="384" y="1809"/>
              <a:ext cx="284" cy="205"/>
              <a:chOff x="186" y="1179"/>
              <a:chExt cx="189" cy="137"/>
            </a:xfrm>
          </p:grpSpPr>
          <p:sp>
            <p:nvSpPr>
              <p:cNvPr id="654567" name="Text 260"/>
              <p:cNvSpPr txBox="1">
                <a:spLocks noChangeAspect="1" noChangeArrowheads="1"/>
              </p:cNvSpPr>
              <p:nvPr/>
            </p:nvSpPr>
            <p:spPr bwMode="auto">
              <a:xfrm>
                <a:off x="186" y="1179"/>
                <a:ext cx="189" cy="92"/>
              </a:xfrm>
              <a:prstGeom prst="rect">
                <a:avLst/>
              </a:prstGeom>
              <a:noFill/>
              <a:ln w="1">
                <a:noFill/>
                <a:miter lim="800000"/>
                <a:headEnd/>
                <a:tailEnd/>
              </a:ln>
              <a:effectLst/>
            </p:spPr>
            <p:txBody>
              <a:bodyPr wrap="none" anchor="ctr">
                <a:spAutoFit/>
              </a:bodyPr>
              <a:lstStyle/>
              <a:p>
                <a:r>
                  <a:rPr lang="en-US" sz="900" b="1" dirty="0"/>
                  <a:t>-5.9%</a:t>
                </a:r>
              </a:p>
            </p:txBody>
          </p:sp>
          <p:sp>
            <p:nvSpPr>
              <p:cNvPr id="654568" name="Text 261"/>
              <p:cNvSpPr txBox="1">
                <a:spLocks noChangeAspect="1" noChangeArrowheads="1"/>
              </p:cNvSpPr>
              <p:nvPr/>
            </p:nvSpPr>
            <p:spPr bwMode="auto">
              <a:xfrm>
                <a:off x="194" y="1224"/>
                <a:ext cx="136" cy="92"/>
              </a:xfrm>
              <a:prstGeom prst="rect">
                <a:avLst/>
              </a:prstGeom>
              <a:noFill/>
              <a:ln w="1">
                <a:noFill/>
                <a:miter lim="800000"/>
                <a:headEnd/>
                <a:tailEnd/>
              </a:ln>
              <a:effectLst/>
            </p:spPr>
            <p:txBody>
              <a:bodyPr wrap="none" anchor="ctr">
                <a:spAutoFit/>
              </a:bodyPr>
              <a:lstStyle/>
              <a:p>
                <a:r>
                  <a:rPr lang="en-US" sz="900" b="1" dirty="0"/>
                  <a:t>CA</a:t>
                </a:r>
              </a:p>
            </p:txBody>
          </p:sp>
        </p:grpSp>
        <p:grpSp>
          <p:nvGrpSpPr>
            <p:cNvPr id="654473" name="Virginia_L"/>
            <p:cNvGrpSpPr>
              <a:grpSpLocks noChangeAspect="1"/>
            </p:cNvGrpSpPr>
            <p:nvPr/>
          </p:nvGrpSpPr>
          <p:grpSpPr bwMode="auto">
            <a:xfrm>
              <a:off x="4368" y="1903"/>
              <a:ext cx="284" cy="214"/>
              <a:chOff x="2802" y="1242"/>
              <a:chExt cx="189" cy="143"/>
            </a:xfrm>
          </p:grpSpPr>
          <p:sp>
            <p:nvSpPr>
              <p:cNvPr id="654570" name="Text 263"/>
              <p:cNvSpPr txBox="1">
                <a:spLocks noChangeAspect="1" noChangeArrowheads="1"/>
              </p:cNvSpPr>
              <p:nvPr/>
            </p:nvSpPr>
            <p:spPr bwMode="auto">
              <a:xfrm>
                <a:off x="2802" y="1242"/>
                <a:ext cx="189" cy="91"/>
              </a:xfrm>
              <a:prstGeom prst="rect">
                <a:avLst/>
              </a:prstGeom>
              <a:noFill/>
              <a:ln w="1">
                <a:noFill/>
                <a:miter lim="800000"/>
                <a:headEnd/>
                <a:tailEnd/>
              </a:ln>
              <a:effectLst/>
            </p:spPr>
            <p:txBody>
              <a:bodyPr wrap="none" anchor="ctr">
                <a:spAutoFit/>
              </a:bodyPr>
              <a:lstStyle/>
              <a:p>
                <a:r>
                  <a:rPr lang="en-US" sz="900" b="1" dirty="0"/>
                  <a:t>-6.2%</a:t>
                </a:r>
              </a:p>
            </p:txBody>
          </p:sp>
          <p:sp>
            <p:nvSpPr>
              <p:cNvPr id="654571" name="Text 264"/>
              <p:cNvSpPr txBox="1">
                <a:spLocks noChangeAspect="1" noChangeArrowheads="1"/>
              </p:cNvSpPr>
              <p:nvPr/>
            </p:nvSpPr>
            <p:spPr bwMode="auto">
              <a:xfrm>
                <a:off x="2809" y="1293"/>
                <a:ext cx="134" cy="92"/>
              </a:xfrm>
              <a:prstGeom prst="rect">
                <a:avLst/>
              </a:prstGeom>
              <a:noFill/>
              <a:ln w="1">
                <a:noFill/>
                <a:miter lim="800000"/>
                <a:headEnd/>
                <a:tailEnd/>
              </a:ln>
              <a:effectLst/>
            </p:spPr>
            <p:txBody>
              <a:bodyPr wrap="none" anchor="ctr">
                <a:spAutoFit/>
              </a:bodyPr>
              <a:lstStyle/>
              <a:p>
                <a:r>
                  <a:rPr lang="en-US" sz="900" b="1" dirty="0"/>
                  <a:t>VA</a:t>
                </a:r>
              </a:p>
            </p:txBody>
          </p:sp>
        </p:grpSp>
        <p:grpSp>
          <p:nvGrpSpPr>
            <p:cNvPr id="654476" name="Oklahoma_L"/>
            <p:cNvGrpSpPr>
              <a:grpSpLocks noChangeAspect="1"/>
            </p:cNvGrpSpPr>
            <p:nvPr/>
          </p:nvGrpSpPr>
          <p:grpSpPr bwMode="auto">
            <a:xfrm>
              <a:off x="2619" y="2319"/>
              <a:ext cx="284" cy="205"/>
              <a:chOff x="1614" y="1519"/>
              <a:chExt cx="189" cy="137"/>
            </a:xfrm>
          </p:grpSpPr>
          <p:sp>
            <p:nvSpPr>
              <p:cNvPr id="654573" name="Text 266"/>
              <p:cNvSpPr txBox="1">
                <a:spLocks noChangeAspect="1" noChangeArrowheads="1"/>
              </p:cNvSpPr>
              <p:nvPr/>
            </p:nvSpPr>
            <p:spPr bwMode="auto">
              <a:xfrm>
                <a:off x="1614" y="1519"/>
                <a:ext cx="189" cy="91"/>
              </a:xfrm>
              <a:prstGeom prst="rect">
                <a:avLst/>
              </a:prstGeom>
              <a:noFill/>
              <a:ln w="1">
                <a:noFill/>
                <a:miter lim="800000"/>
                <a:headEnd/>
                <a:tailEnd/>
              </a:ln>
              <a:effectLst/>
            </p:spPr>
            <p:txBody>
              <a:bodyPr wrap="none" anchor="ctr">
                <a:spAutoFit/>
              </a:bodyPr>
              <a:lstStyle/>
              <a:p>
                <a:r>
                  <a:rPr lang="en-US" sz="900" b="1" dirty="0"/>
                  <a:t>-5.1%</a:t>
                </a:r>
              </a:p>
            </p:txBody>
          </p:sp>
          <p:sp>
            <p:nvSpPr>
              <p:cNvPr id="654574" name="Text 267"/>
              <p:cNvSpPr txBox="1">
                <a:spLocks noChangeAspect="1" noChangeArrowheads="1"/>
              </p:cNvSpPr>
              <p:nvPr/>
            </p:nvSpPr>
            <p:spPr bwMode="auto">
              <a:xfrm>
                <a:off x="1622" y="1564"/>
                <a:ext cx="139" cy="92"/>
              </a:xfrm>
              <a:prstGeom prst="rect">
                <a:avLst/>
              </a:prstGeom>
              <a:noFill/>
              <a:ln w="1">
                <a:noFill/>
                <a:miter lim="800000"/>
                <a:headEnd/>
                <a:tailEnd/>
              </a:ln>
              <a:effectLst/>
            </p:spPr>
            <p:txBody>
              <a:bodyPr wrap="none" anchor="ctr">
                <a:spAutoFit/>
              </a:bodyPr>
              <a:lstStyle/>
              <a:p>
                <a:r>
                  <a:rPr lang="en-US" sz="900" b="1" dirty="0"/>
                  <a:t>OK</a:t>
                </a:r>
              </a:p>
            </p:txBody>
          </p:sp>
        </p:grpSp>
        <p:grpSp>
          <p:nvGrpSpPr>
            <p:cNvPr id="654479" name="Alabama_L"/>
            <p:cNvGrpSpPr>
              <a:grpSpLocks noChangeAspect="1"/>
            </p:cNvGrpSpPr>
            <p:nvPr/>
          </p:nvGrpSpPr>
          <p:grpSpPr bwMode="auto">
            <a:xfrm>
              <a:off x="3648" y="2618"/>
              <a:ext cx="283" cy="208"/>
              <a:chOff x="2338" y="1718"/>
              <a:chExt cx="188" cy="139"/>
            </a:xfrm>
          </p:grpSpPr>
          <p:sp>
            <p:nvSpPr>
              <p:cNvPr id="654576" name="Text 269"/>
              <p:cNvSpPr txBox="1">
                <a:spLocks noChangeAspect="1" noChangeArrowheads="1"/>
              </p:cNvSpPr>
              <p:nvPr/>
            </p:nvSpPr>
            <p:spPr bwMode="auto">
              <a:xfrm>
                <a:off x="2338" y="1718"/>
                <a:ext cx="188" cy="91"/>
              </a:xfrm>
              <a:prstGeom prst="rect">
                <a:avLst/>
              </a:prstGeom>
              <a:noFill/>
              <a:ln w="1">
                <a:noFill/>
                <a:miter lim="800000"/>
                <a:headEnd/>
                <a:tailEnd/>
              </a:ln>
              <a:effectLst/>
            </p:spPr>
            <p:txBody>
              <a:bodyPr wrap="none" anchor="ctr">
                <a:spAutoFit/>
              </a:bodyPr>
              <a:lstStyle/>
              <a:p>
                <a:r>
                  <a:rPr lang="en-US" sz="900" b="1" dirty="0"/>
                  <a:t>-3.8%</a:t>
                </a:r>
              </a:p>
            </p:txBody>
          </p:sp>
          <p:sp>
            <p:nvSpPr>
              <p:cNvPr id="654577" name="Text 270"/>
              <p:cNvSpPr txBox="1">
                <a:spLocks noChangeAspect="1" noChangeArrowheads="1"/>
              </p:cNvSpPr>
              <p:nvPr/>
            </p:nvSpPr>
            <p:spPr bwMode="auto">
              <a:xfrm>
                <a:off x="2348" y="1765"/>
                <a:ext cx="132" cy="92"/>
              </a:xfrm>
              <a:prstGeom prst="rect">
                <a:avLst/>
              </a:prstGeom>
              <a:noFill/>
              <a:ln w="1">
                <a:noFill/>
                <a:miter lim="800000"/>
                <a:headEnd/>
                <a:tailEnd/>
              </a:ln>
              <a:effectLst/>
            </p:spPr>
            <p:txBody>
              <a:bodyPr wrap="none" anchor="ctr">
                <a:spAutoFit/>
              </a:bodyPr>
              <a:lstStyle/>
              <a:p>
                <a:r>
                  <a:rPr lang="en-US" sz="900" b="1" dirty="0"/>
                  <a:t>AL</a:t>
                </a:r>
              </a:p>
            </p:txBody>
          </p:sp>
        </p:grpSp>
        <p:grpSp>
          <p:nvGrpSpPr>
            <p:cNvPr id="654482" name="Arkansas_L"/>
            <p:cNvGrpSpPr>
              <a:grpSpLocks noChangeAspect="1"/>
            </p:cNvGrpSpPr>
            <p:nvPr/>
          </p:nvGrpSpPr>
          <p:grpSpPr bwMode="auto">
            <a:xfrm>
              <a:off x="3072" y="2387"/>
              <a:ext cx="284" cy="214"/>
              <a:chOff x="1958" y="1564"/>
              <a:chExt cx="189" cy="143"/>
            </a:xfrm>
          </p:grpSpPr>
          <p:sp>
            <p:nvSpPr>
              <p:cNvPr id="654579" name="Text 272"/>
              <p:cNvSpPr txBox="1">
                <a:spLocks noChangeAspect="1" noChangeArrowheads="1"/>
              </p:cNvSpPr>
              <p:nvPr/>
            </p:nvSpPr>
            <p:spPr bwMode="auto">
              <a:xfrm>
                <a:off x="1958" y="1564"/>
                <a:ext cx="189" cy="92"/>
              </a:xfrm>
              <a:prstGeom prst="rect">
                <a:avLst/>
              </a:prstGeom>
              <a:noFill/>
              <a:ln w="1">
                <a:noFill/>
                <a:miter lim="800000"/>
                <a:headEnd/>
                <a:tailEnd/>
              </a:ln>
              <a:effectLst/>
            </p:spPr>
            <p:txBody>
              <a:bodyPr wrap="none" anchor="ctr">
                <a:spAutoFit/>
              </a:bodyPr>
              <a:lstStyle/>
              <a:p>
                <a:r>
                  <a:rPr lang="en-US" sz="900" b="1" dirty="0"/>
                  <a:t>-2.6%</a:t>
                </a:r>
              </a:p>
            </p:txBody>
          </p:sp>
          <p:sp>
            <p:nvSpPr>
              <p:cNvPr id="654580" name="Text 273"/>
              <p:cNvSpPr txBox="1">
                <a:spLocks noChangeAspect="1" noChangeArrowheads="1"/>
              </p:cNvSpPr>
              <p:nvPr/>
            </p:nvSpPr>
            <p:spPr bwMode="auto">
              <a:xfrm>
                <a:off x="1966" y="1615"/>
                <a:ext cx="137" cy="92"/>
              </a:xfrm>
              <a:prstGeom prst="rect">
                <a:avLst/>
              </a:prstGeom>
              <a:noFill/>
              <a:ln w="1">
                <a:noFill/>
                <a:miter lim="800000"/>
                <a:headEnd/>
                <a:tailEnd/>
              </a:ln>
              <a:effectLst/>
            </p:spPr>
            <p:txBody>
              <a:bodyPr wrap="none" anchor="ctr">
                <a:spAutoFit/>
              </a:bodyPr>
              <a:lstStyle/>
              <a:p>
                <a:r>
                  <a:rPr lang="en-US" sz="900" b="1" dirty="0"/>
                  <a:t>AR</a:t>
                </a:r>
              </a:p>
            </p:txBody>
          </p:sp>
        </p:grpSp>
        <p:grpSp>
          <p:nvGrpSpPr>
            <p:cNvPr id="654485" name="Nevada_L"/>
            <p:cNvGrpSpPr>
              <a:grpSpLocks noChangeAspect="1"/>
            </p:cNvGrpSpPr>
            <p:nvPr/>
          </p:nvGrpSpPr>
          <p:grpSpPr bwMode="auto">
            <a:xfrm>
              <a:off x="855" y="1717"/>
              <a:ext cx="284" cy="208"/>
              <a:chOff x="438" y="1118"/>
              <a:chExt cx="189" cy="139"/>
            </a:xfrm>
          </p:grpSpPr>
          <p:sp>
            <p:nvSpPr>
              <p:cNvPr id="654582" name="Text 275"/>
              <p:cNvSpPr txBox="1">
                <a:spLocks noChangeAspect="1" noChangeArrowheads="1"/>
              </p:cNvSpPr>
              <p:nvPr/>
            </p:nvSpPr>
            <p:spPr bwMode="auto">
              <a:xfrm>
                <a:off x="438" y="1118"/>
                <a:ext cx="189" cy="91"/>
              </a:xfrm>
              <a:prstGeom prst="rect">
                <a:avLst/>
              </a:prstGeom>
              <a:noFill/>
              <a:ln w="1">
                <a:noFill/>
                <a:miter lim="800000"/>
                <a:headEnd/>
                <a:tailEnd/>
              </a:ln>
              <a:effectLst/>
            </p:spPr>
            <p:txBody>
              <a:bodyPr wrap="none" anchor="ctr">
                <a:spAutoFit/>
              </a:bodyPr>
              <a:lstStyle/>
              <a:p>
                <a:r>
                  <a:rPr lang="en-US" sz="900" b="1" dirty="0"/>
                  <a:t>-1.5%</a:t>
                </a:r>
              </a:p>
            </p:txBody>
          </p:sp>
          <p:sp>
            <p:nvSpPr>
              <p:cNvPr id="654583" name="Text 276"/>
              <p:cNvSpPr txBox="1">
                <a:spLocks noChangeAspect="1" noChangeArrowheads="1"/>
              </p:cNvSpPr>
              <p:nvPr/>
            </p:nvSpPr>
            <p:spPr bwMode="auto">
              <a:xfrm>
                <a:off x="446" y="1165"/>
                <a:ext cx="134" cy="92"/>
              </a:xfrm>
              <a:prstGeom prst="rect">
                <a:avLst/>
              </a:prstGeom>
              <a:noFill/>
              <a:ln w="1">
                <a:noFill/>
                <a:miter lim="800000"/>
                <a:headEnd/>
                <a:tailEnd/>
              </a:ln>
              <a:effectLst/>
            </p:spPr>
            <p:txBody>
              <a:bodyPr wrap="none" anchor="ctr">
                <a:spAutoFit/>
              </a:bodyPr>
              <a:lstStyle/>
              <a:p>
                <a:r>
                  <a:rPr lang="en-US" sz="900" b="1" dirty="0"/>
                  <a:t>NV</a:t>
                </a:r>
              </a:p>
            </p:txBody>
          </p:sp>
        </p:grpSp>
        <p:grpSp>
          <p:nvGrpSpPr>
            <p:cNvPr id="654488" name="Hawaii_L"/>
            <p:cNvGrpSpPr>
              <a:grpSpLocks noChangeAspect="1"/>
            </p:cNvGrpSpPr>
            <p:nvPr/>
          </p:nvGrpSpPr>
          <p:grpSpPr bwMode="auto">
            <a:xfrm>
              <a:off x="1632" y="3332"/>
              <a:ext cx="283" cy="208"/>
              <a:chOff x="1027" y="2194"/>
              <a:chExt cx="188" cy="139"/>
            </a:xfrm>
          </p:grpSpPr>
          <p:sp>
            <p:nvSpPr>
              <p:cNvPr id="654585" name="Text 278"/>
              <p:cNvSpPr txBox="1">
                <a:spLocks noChangeAspect="1" noChangeArrowheads="1"/>
              </p:cNvSpPr>
              <p:nvPr/>
            </p:nvSpPr>
            <p:spPr bwMode="auto">
              <a:xfrm>
                <a:off x="1027" y="2194"/>
                <a:ext cx="188" cy="91"/>
              </a:xfrm>
              <a:prstGeom prst="rect">
                <a:avLst/>
              </a:prstGeom>
              <a:noFill/>
              <a:ln w="1">
                <a:noFill/>
                <a:miter lim="800000"/>
                <a:headEnd/>
                <a:tailEnd/>
              </a:ln>
              <a:effectLst/>
            </p:spPr>
            <p:txBody>
              <a:bodyPr wrap="none" anchor="ctr">
                <a:spAutoFit/>
              </a:bodyPr>
              <a:lstStyle/>
              <a:p>
                <a:r>
                  <a:rPr lang="en-US" sz="900" b="1" dirty="0"/>
                  <a:t>-4.3%</a:t>
                </a:r>
              </a:p>
            </p:txBody>
          </p:sp>
          <p:sp>
            <p:nvSpPr>
              <p:cNvPr id="654586" name="Text 279"/>
              <p:cNvSpPr txBox="1">
                <a:spLocks noChangeAspect="1" noChangeArrowheads="1"/>
              </p:cNvSpPr>
              <p:nvPr/>
            </p:nvSpPr>
            <p:spPr bwMode="auto">
              <a:xfrm>
                <a:off x="1034" y="2241"/>
                <a:ext cx="117" cy="92"/>
              </a:xfrm>
              <a:prstGeom prst="rect">
                <a:avLst/>
              </a:prstGeom>
              <a:noFill/>
              <a:ln w="1">
                <a:noFill/>
                <a:miter lim="800000"/>
                <a:headEnd/>
                <a:tailEnd/>
              </a:ln>
              <a:effectLst/>
            </p:spPr>
            <p:txBody>
              <a:bodyPr wrap="none" anchor="ctr">
                <a:spAutoFit/>
              </a:bodyPr>
              <a:lstStyle/>
              <a:p>
                <a:r>
                  <a:rPr lang="en-US" sz="900" b="1" dirty="0"/>
                  <a:t>HI</a:t>
                </a:r>
              </a:p>
            </p:txBody>
          </p:sp>
        </p:grpSp>
      </p:grpSp>
      <p:grpSp>
        <p:nvGrpSpPr>
          <p:cNvPr id="654491" name="Group 251"/>
          <p:cNvGrpSpPr>
            <a:grpSpLocks/>
          </p:cNvGrpSpPr>
          <p:nvPr/>
        </p:nvGrpSpPr>
        <p:grpSpPr bwMode="auto">
          <a:xfrm>
            <a:off x="7362825" y="4114800"/>
            <a:ext cx="942975" cy="415925"/>
            <a:chOff x="4638" y="2592"/>
            <a:chExt cx="594" cy="262"/>
          </a:xfrm>
        </p:grpSpPr>
        <p:sp>
          <p:nvSpPr>
            <p:cNvPr id="654588" name="Rectangle 252"/>
            <p:cNvSpPr>
              <a:spLocks noChangeAspect="1" noChangeArrowheads="1"/>
            </p:cNvSpPr>
            <p:nvPr/>
          </p:nvSpPr>
          <p:spPr bwMode="auto">
            <a:xfrm>
              <a:off x="4638" y="2592"/>
              <a:ext cx="594" cy="262"/>
            </a:xfrm>
            <a:prstGeom prst="rect">
              <a:avLst/>
            </a:prstGeom>
            <a:noFill/>
            <a:ln w="9525">
              <a:solidFill>
                <a:srgbClr val="000000"/>
              </a:solidFill>
              <a:miter lim="800000"/>
              <a:headEnd/>
              <a:tailEnd/>
            </a:ln>
            <a:effectLst/>
          </p:spPr>
          <p:txBody>
            <a:bodyPr anchor="ctr">
              <a:spAutoFit/>
            </a:bodyPr>
            <a:lstStyle/>
            <a:p>
              <a:endParaRPr lang="en-US" dirty="0"/>
            </a:p>
          </p:txBody>
        </p:sp>
        <p:sp>
          <p:nvSpPr>
            <p:cNvPr id="654589" name="Rectangle 253"/>
            <p:cNvSpPr>
              <a:spLocks noChangeAspect="1" noChangeArrowheads="1"/>
            </p:cNvSpPr>
            <p:nvPr/>
          </p:nvSpPr>
          <p:spPr bwMode="auto">
            <a:xfrm>
              <a:off x="4664" y="2640"/>
              <a:ext cx="52" cy="52"/>
            </a:xfrm>
            <a:prstGeom prst="rect">
              <a:avLst/>
            </a:prstGeom>
            <a:solidFill>
              <a:srgbClr val="9999FF"/>
            </a:solidFill>
            <a:ln w="9525">
              <a:solidFill>
                <a:srgbClr val="000000"/>
              </a:solidFill>
              <a:miter lim="800000"/>
              <a:headEnd/>
              <a:tailEnd/>
            </a:ln>
            <a:effectLst/>
          </p:spPr>
          <p:txBody>
            <a:bodyPr wrap="none" anchor="ctr">
              <a:spAutoFit/>
            </a:bodyPr>
            <a:lstStyle/>
            <a:p>
              <a:endParaRPr lang="en-US" dirty="0"/>
            </a:p>
          </p:txBody>
        </p:sp>
        <p:sp>
          <p:nvSpPr>
            <p:cNvPr id="654590" name="Text 413"/>
            <p:cNvSpPr txBox="1">
              <a:spLocks noChangeAspect="1" noChangeArrowheads="1"/>
            </p:cNvSpPr>
            <p:nvPr/>
          </p:nvSpPr>
          <p:spPr bwMode="auto">
            <a:xfrm>
              <a:off x="4746" y="2595"/>
              <a:ext cx="399" cy="154"/>
            </a:xfrm>
            <a:prstGeom prst="rect">
              <a:avLst/>
            </a:prstGeom>
            <a:noFill/>
            <a:ln w="1">
              <a:noFill/>
              <a:miter lim="800000"/>
              <a:headEnd/>
              <a:tailEnd/>
            </a:ln>
            <a:effectLst/>
          </p:spPr>
          <p:txBody>
            <a:bodyPr wrap="none" anchor="ctr">
              <a:spAutoFit/>
            </a:bodyPr>
            <a:lstStyle/>
            <a:p>
              <a:r>
                <a:rPr lang="en-US" sz="1000" b="1" dirty="0"/>
                <a:t>Decline</a:t>
              </a:r>
            </a:p>
          </p:txBody>
        </p:sp>
        <p:sp>
          <p:nvSpPr>
            <p:cNvPr id="654591" name="Rectangle 255"/>
            <p:cNvSpPr>
              <a:spLocks noChangeAspect="1" noChangeArrowheads="1"/>
            </p:cNvSpPr>
            <p:nvPr/>
          </p:nvSpPr>
          <p:spPr bwMode="auto">
            <a:xfrm>
              <a:off x="4664" y="2736"/>
              <a:ext cx="52" cy="52"/>
            </a:xfrm>
            <a:prstGeom prst="rect">
              <a:avLst/>
            </a:prstGeom>
            <a:solidFill>
              <a:srgbClr val="FF99CC"/>
            </a:solidFill>
            <a:ln w="9525">
              <a:solidFill>
                <a:srgbClr val="000000"/>
              </a:solidFill>
              <a:miter lim="800000"/>
              <a:headEnd/>
              <a:tailEnd/>
            </a:ln>
            <a:effectLst/>
          </p:spPr>
          <p:txBody>
            <a:bodyPr wrap="none" anchor="ctr">
              <a:spAutoFit/>
            </a:bodyPr>
            <a:lstStyle/>
            <a:p>
              <a:endParaRPr lang="en-US" dirty="0"/>
            </a:p>
          </p:txBody>
        </p:sp>
        <p:sp>
          <p:nvSpPr>
            <p:cNvPr id="654592" name="Text 415"/>
            <p:cNvSpPr txBox="1">
              <a:spLocks noChangeAspect="1" noChangeArrowheads="1"/>
            </p:cNvSpPr>
            <p:nvPr/>
          </p:nvSpPr>
          <p:spPr bwMode="auto">
            <a:xfrm>
              <a:off x="4746" y="2688"/>
              <a:ext cx="396" cy="154"/>
            </a:xfrm>
            <a:prstGeom prst="rect">
              <a:avLst/>
            </a:prstGeom>
            <a:noFill/>
            <a:ln w="1">
              <a:noFill/>
              <a:miter lim="800000"/>
              <a:headEnd/>
              <a:tailEnd/>
            </a:ln>
            <a:effectLst/>
          </p:spPr>
          <p:txBody>
            <a:bodyPr wrap="none" anchor="ctr">
              <a:spAutoFit/>
            </a:bodyPr>
            <a:lstStyle/>
            <a:p>
              <a:r>
                <a:rPr lang="en-US" sz="1000" b="1" dirty="0"/>
                <a:t>Growth</a:t>
              </a:r>
            </a:p>
          </p:txBody>
        </p:sp>
      </p:grpSp>
    </p:spTree>
    <p:extLst>
      <p:ext uri="{BB962C8B-B14F-4D97-AF65-F5344CB8AC3E}">
        <p14:creationId xmlns:p14="http://schemas.microsoft.com/office/powerpoint/2010/main" val="8363263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eaLnBrk="1" hangingPunct="1">
              <a:defRPr/>
            </a:pPr>
            <a:r>
              <a:rPr lang="en-US" b="1" dirty="0" smtClean="0">
                <a:latin typeface="Helvetica Neue" charset="0"/>
                <a:cs typeface="Helvetica Neue" charset="0"/>
                <a:sym typeface="Helvetica Neue" charset="0"/>
              </a:rPr>
              <a:t>The State of the Church </a:t>
            </a:r>
            <a:endParaRPr lang="en-US" b="1" dirty="0" smtClean="0">
              <a:latin typeface="Helvetica Neue" charset="0"/>
              <a:ea typeface="ヒラギノ角ゴ ProN W6" charset="0"/>
              <a:cs typeface="ヒラギノ角ゴ ProN W6" charset="0"/>
              <a:sym typeface="Helvetica Neue" charset="0"/>
            </a:endParaRPr>
          </a:p>
        </p:txBody>
      </p:sp>
      <p:sp>
        <p:nvSpPr>
          <p:cNvPr id="2" name="TextBox 1"/>
          <p:cNvSpPr txBox="1"/>
          <p:nvPr/>
        </p:nvSpPr>
        <p:spPr>
          <a:xfrm>
            <a:off x="392906" y="1660922"/>
            <a:ext cx="8003610" cy="2311689"/>
          </a:xfrm>
          <a:prstGeom prst="rect">
            <a:avLst/>
          </a:prstGeom>
          <a:noFill/>
        </p:spPr>
        <p:txBody>
          <a:bodyPr wrap="square" lIns="64291" tIns="32146" rIns="64291" bIns="32146">
            <a:spAutoFit/>
          </a:bodyPr>
          <a:lstStyle/>
          <a:p>
            <a:pPr>
              <a:defRPr/>
            </a:pPr>
            <a:endParaRPr lang="en-US" b="1" dirty="0">
              <a:latin typeface="+mn-lt"/>
              <a:ea typeface="ヒラギノ角ゴ ProN W3" charset="0"/>
              <a:sym typeface="Helvetica Neue Light" charset="0"/>
            </a:endParaRPr>
          </a:p>
          <a:p>
            <a:pPr>
              <a:defRPr/>
            </a:pPr>
            <a:r>
              <a:rPr lang="en-US" sz="3200" b="1" dirty="0" smtClean="0">
                <a:latin typeface="+mn-lt"/>
                <a:ea typeface="ヒラギノ角ゴ ProN W3" charset="0"/>
                <a:sym typeface="Helvetica Neue Light" charset="0"/>
              </a:rPr>
              <a:t>40 year+ </a:t>
            </a:r>
            <a:r>
              <a:rPr lang="en-US" sz="3200" b="1" dirty="0">
                <a:latin typeface="+mn-lt"/>
                <a:ea typeface="ヒラギノ角ゴ ProN W3" charset="0"/>
                <a:sym typeface="Helvetica Neue Light" charset="0"/>
              </a:rPr>
              <a:t>churches are declining in attendance by 2 percent each year. </a:t>
            </a:r>
          </a:p>
          <a:p>
            <a:pPr>
              <a:defRPr/>
            </a:pPr>
            <a:r>
              <a:rPr lang="en-US" sz="3200" b="1" dirty="0">
                <a:latin typeface="+mn-lt"/>
                <a:ea typeface="ヒラギノ角ゴ ProN W3" charset="0"/>
                <a:sym typeface="Helvetica Neue Light" charset="0"/>
              </a:rPr>
              <a:t>Once churches reach 40+ years of age, on average they decline.</a:t>
            </a:r>
          </a:p>
        </p:txBody>
      </p:sp>
      <p:sp>
        <p:nvSpPr>
          <p:cNvPr id="3" name="Oval 2"/>
          <p:cNvSpPr/>
          <p:nvPr/>
        </p:nvSpPr>
        <p:spPr bwMode="auto">
          <a:xfrm>
            <a:off x="6072187" y="3750469"/>
            <a:ext cx="2518172" cy="2464594"/>
          </a:xfrm>
          <a:prstGeom prst="ellipse">
            <a:avLst/>
          </a:prstGeom>
          <a:solidFill>
            <a:srgbClr val="008000"/>
          </a:solidFill>
          <a:ln w="25400" cap="flat" cmpd="sng" algn="ctr">
            <a:solidFill>
              <a:srgbClr val="000000"/>
            </a:solidFill>
            <a:prstDash val="solid"/>
            <a:round/>
            <a:headEnd type="none" w="med" len="med"/>
            <a:tailEnd type="none" w="med" len="med"/>
          </a:ln>
          <a:effectLst/>
        </p:spPr>
        <p:txBody>
          <a:bodyPr lIns="64291" tIns="32146" rIns="64291" bIns="32146" anchor="ctr"/>
          <a:lstStyle/>
          <a:p>
            <a:pPr>
              <a:spcBef>
                <a:spcPts val="0"/>
              </a:spcBef>
              <a:defRPr/>
            </a:pPr>
            <a:r>
              <a:rPr lang="en-US" sz="5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ヒラギノ角ゴ ProN W3" charset="0"/>
                <a:sym typeface="Helvetica Neue Light" charset="0"/>
              </a:rPr>
              <a:t>- 2</a:t>
            </a:r>
            <a:r>
              <a:rPr lang="en-US" sz="51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ヒラギノ角ゴ ProN W3" charset="0"/>
                <a:sym typeface="Helvetica Neue Light" charset="0"/>
              </a:rPr>
              <a:t>%</a:t>
            </a:r>
          </a:p>
        </p:txBody>
      </p:sp>
      <p:sp>
        <p:nvSpPr>
          <p:cNvPr id="6" name="TextBox 5"/>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26053369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753500451"/>
              </p:ext>
            </p:extLst>
          </p:nvPr>
        </p:nvGraphicFramePr>
        <p:xfrm>
          <a:off x="0" y="1358369"/>
          <a:ext cx="8414156" cy="436655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txBox="1">
            <a:spLocks noChangeArrowheads="1"/>
          </p:cNvSpPr>
          <p:nvPr/>
        </p:nvSpPr>
        <p:spPr>
          <a:xfrm>
            <a:off x="401836" y="232172"/>
            <a:ext cx="8012320" cy="982266"/>
          </a:xfrm>
          <a:prstGeom prst="rect">
            <a:avLst/>
          </a:prstGeom>
        </p:spPr>
        <p:txBody>
          <a:bodyPr lIns="64291" tIns="32146" rIns="64291" bIns="32146"/>
          <a:lstStyle/>
          <a:p>
            <a:pPr algn="ctr" defTabSz="642915">
              <a:defRPr/>
            </a:pPr>
            <a:r>
              <a:rPr lang="en-US" sz="3000" b="1" kern="0" dirty="0" smtClean="0">
                <a:solidFill>
                  <a:schemeClr val="tx2"/>
                </a:solidFill>
                <a:latin typeface="Helvetica Neue" charset="0"/>
                <a:ea typeface="+mj-ea"/>
                <a:cs typeface="Helvetica Neue" charset="0"/>
                <a:sym typeface="Helvetica Neue" charset="0"/>
              </a:rPr>
              <a:t>Growth Rate Based on Year Church was Started for 2007 to 2008</a:t>
            </a:r>
            <a:endParaRPr lang="en-US" sz="3000" b="1" kern="0" dirty="0" smtClean="0">
              <a:solidFill>
                <a:schemeClr val="tx2"/>
              </a:solidFill>
              <a:latin typeface="Helvetica Neue" charset="0"/>
              <a:ea typeface="ヒラギノ角ゴ ProN W6" charset="0"/>
              <a:cs typeface="ヒラギノ角ゴ ProN W6" charset="0"/>
              <a:sym typeface="Helvetica Neue" charset="0"/>
            </a:endParaRPr>
          </a:p>
        </p:txBody>
      </p:sp>
      <p:sp>
        <p:nvSpPr>
          <p:cNvPr id="6" name="TextBox 5"/>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1932809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132626276"/>
              </p:ext>
            </p:extLst>
          </p:nvPr>
        </p:nvGraphicFramePr>
        <p:xfrm>
          <a:off x="178594" y="1660922"/>
          <a:ext cx="8200282" cy="437235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txBox="1">
            <a:spLocks noChangeArrowheads="1"/>
          </p:cNvSpPr>
          <p:nvPr/>
        </p:nvSpPr>
        <p:spPr>
          <a:xfrm>
            <a:off x="178594" y="232172"/>
            <a:ext cx="8200282" cy="982266"/>
          </a:xfrm>
          <a:prstGeom prst="rect">
            <a:avLst/>
          </a:prstGeom>
        </p:spPr>
        <p:txBody>
          <a:bodyPr lIns="64291" tIns="32146" rIns="64291" bIns="32146"/>
          <a:lstStyle/>
          <a:p>
            <a:pPr algn="ctr" defTabSz="642915">
              <a:defRPr/>
            </a:pPr>
            <a:r>
              <a:rPr lang="en-US" sz="3000" b="1" kern="0" dirty="0" smtClean="0">
                <a:solidFill>
                  <a:schemeClr val="tx2"/>
                </a:solidFill>
                <a:latin typeface="Helvetica Neue" charset="0"/>
                <a:ea typeface="+mj-ea"/>
                <a:cs typeface="Helvetica Neue" charset="0"/>
                <a:sym typeface="Helvetica Neue" charset="0"/>
              </a:rPr>
              <a:t>Growth Rate Based on Church Size for 2007 to 2008</a:t>
            </a:r>
            <a:endParaRPr lang="en-US" sz="3000" b="1" kern="0" dirty="0" smtClean="0">
              <a:solidFill>
                <a:schemeClr val="tx2"/>
              </a:solidFill>
              <a:latin typeface="Helvetica Neue" charset="0"/>
              <a:ea typeface="ヒラギノ角ゴ ProN W6" charset="0"/>
              <a:cs typeface="ヒラギノ角ゴ ProN W6" charset="0"/>
              <a:sym typeface="Helvetica Neue" charset="0"/>
            </a:endParaRPr>
          </a:p>
        </p:txBody>
      </p:sp>
      <p:sp>
        <p:nvSpPr>
          <p:cNvPr id="6" name="TextBox 5"/>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3370807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90" y="243205"/>
            <a:ext cx="8252345" cy="656590"/>
          </a:xfrm>
        </p:spPr>
        <p:txBody>
          <a:bodyPr>
            <a:normAutofit fontScale="90000"/>
          </a:bodyPr>
          <a:lstStyle/>
          <a:p>
            <a:pPr algn="ctr"/>
            <a:r>
              <a:rPr lang="en-US" dirty="0" smtClean="0"/>
              <a:t>Mega Church Facts</a:t>
            </a:r>
            <a:endParaRPr lang="en-US" dirty="0"/>
          </a:p>
        </p:txBody>
      </p:sp>
      <p:sp>
        <p:nvSpPr>
          <p:cNvPr id="3" name="Content Placeholder 2"/>
          <p:cNvSpPr>
            <a:spLocks noGrp="1"/>
          </p:cNvSpPr>
          <p:nvPr>
            <p:ph idx="1"/>
          </p:nvPr>
        </p:nvSpPr>
        <p:spPr>
          <a:xfrm>
            <a:off x="197090" y="1172409"/>
            <a:ext cx="8252345" cy="6336350"/>
          </a:xfrm>
        </p:spPr>
        <p:txBody>
          <a:bodyPr/>
          <a:lstStyle/>
          <a:p>
            <a:r>
              <a:rPr lang="en-US" sz="2800" dirty="0" err="1" smtClean="0"/>
              <a:t>Hartfordinstitute.org</a:t>
            </a:r>
            <a:r>
              <a:rPr lang="en-US" sz="2800" dirty="0" smtClean="0"/>
              <a:t> </a:t>
            </a:r>
            <a:r>
              <a:rPr lang="en-US" sz="2800" b="1" dirty="0" smtClean="0">
                <a:solidFill>
                  <a:srgbClr val="008000"/>
                </a:solidFill>
              </a:rPr>
              <a:t>“Not Who </a:t>
            </a:r>
            <a:r>
              <a:rPr lang="en-US" sz="2800" b="1" dirty="0">
                <a:solidFill>
                  <a:srgbClr val="008000"/>
                </a:solidFill>
              </a:rPr>
              <a:t>Y</a:t>
            </a:r>
            <a:r>
              <a:rPr lang="en-US" sz="2800" b="1" dirty="0" smtClean="0">
                <a:solidFill>
                  <a:srgbClr val="008000"/>
                </a:solidFill>
              </a:rPr>
              <a:t>ou </a:t>
            </a:r>
            <a:r>
              <a:rPr lang="en-US" sz="2800" b="1" dirty="0">
                <a:solidFill>
                  <a:srgbClr val="008000"/>
                </a:solidFill>
              </a:rPr>
              <a:t>T</a:t>
            </a:r>
            <a:r>
              <a:rPr lang="en-US" sz="2800" b="1" dirty="0" smtClean="0">
                <a:solidFill>
                  <a:srgbClr val="008000"/>
                </a:solidFill>
              </a:rPr>
              <a:t>hink </a:t>
            </a:r>
            <a:r>
              <a:rPr lang="en-US" sz="2800" b="1" dirty="0">
                <a:solidFill>
                  <a:srgbClr val="008000"/>
                </a:solidFill>
              </a:rPr>
              <a:t>T</a:t>
            </a:r>
            <a:r>
              <a:rPr lang="en-US" sz="2800" b="1" dirty="0" smtClean="0">
                <a:solidFill>
                  <a:srgbClr val="008000"/>
                </a:solidFill>
              </a:rPr>
              <a:t>hey </a:t>
            </a:r>
            <a:r>
              <a:rPr lang="en-US" sz="2800" b="1" dirty="0">
                <a:solidFill>
                  <a:srgbClr val="008000"/>
                </a:solidFill>
              </a:rPr>
              <a:t>A</a:t>
            </a:r>
            <a:r>
              <a:rPr lang="en-US" sz="2800" b="1" dirty="0" smtClean="0">
                <a:solidFill>
                  <a:srgbClr val="008000"/>
                </a:solidFill>
              </a:rPr>
              <a:t>re”</a:t>
            </a:r>
          </a:p>
          <a:p>
            <a:r>
              <a:rPr lang="en-US" sz="2800" dirty="0" smtClean="0"/>
              <a:t>Mega Churches grow an average of </a:t>
            </a:r>
            <a:r>
              <a:rPr lang="en-US" sz="2800" b="1" dirty="0" smtClean="0"/>
              <a:t>8% </a:t>
            </a:r>
            <a:r>
              <a:rPr lang="en-US" sz="2800" dirty="0" smtClean="0"/>
              <a:t>annually.</a:t>
            </a:r>
          </a:p>
          <a:p>
            <a:r>
              <a:rPr lang="en-US" sz="2800" b="1" dirty="0" smtClean="0"/>
              <a:t>94% </a:t>
            </a:r>
            <a:r>
              <a:rPr lang="en-US" sz="2800" dirty="0" smtClean="0"/>
              <a:t>of that growth is biological/transfer growth. “Upgrade” growth. </a:t>
            </a:r>
            <a:r>
              <a:rPr lang="en-US" sz="2800" b="1" dirty="0" smtClean="0"/>
              <a:t>75% </a:t>
            </a:r>
            <a:r>
              <a:rPr lang="en-US" sz="2800" dirty="0" smtClean="0"/>
              <a:t>of those attendees come from other churches.</a:t>
            </a:r>
          </a:p>
          <a:p>
            <a:r>
              <a:rPr lang="en-US" sz="2800" dirty="0" smtClean="0"/>
              <a:t>Only </a:t>
            </a:r>
            <a:r>
              <a:rPr lang="en-US" sz="2800" b="1" dirty="0" smtClean="0"/>
              <a:t>6% </a:t>
            </a:r>
            <a:r>
              <a:rPr lang="en-US" sz="2800" dirty="0" smtClean="0"/>
              <a:t>of MC attendees had never attended worship services before coming (</a:t>
            </a:r>
            <a:r>
              <a:rPr lang="en-US" sz="2800" b="1" dirty="0" smtClean="0"/>
              <a:t>5% </a:t>
            </a:r>
            <a:r>
              <a:rPr lang="en-US" sz="2800" dirty="0" smtClean="0"/>
              <a:t>at “all churches”)</a:t>
            </a:r>
          </a:p>
          <a:p>
            <a:r>
              <a:rPr lang="en-US" sz="2800" b="1" dirty="0" smtClean="0"/>
              <a:t>18% </a:t>
            </a:r>
            <a:r>
              <a:rPr lang="en-US" sz="2800" dirty="0" smtClean="0"/>
              <a:t>had “not attended church in years” (</a:t>
            </a:r>
            <a:r>
              <a:rPr lang="en-US" sz="2800" b="1" dirty="0" smtClean="0"/>
              <a:t>16% </a:t>
            </a:r>
            <a:r>
              <a:rPr lang="en-US" sz="2800" dirty="0" smtClean="0"/>
              <a:t>at “all churches”)</a:t>
            </a:r>
          </a:p>
          <a:p>
            <a:pPr marL="0" indent="0">
              <a:buNone/>
            </a:pPr>
            <a:endParaRPr lang="en-US" sz="2900" dirty="0" smtClean="0"/>
          </a:p>
          <a:p>
            <a:endParaRPr lang="en-US" dirty="0"/>
          </a:p>
        </p:txBody>
      </p:sp>
    </p:spTree>
    <p:extLst>
      <p:ext uri="{BB962C8B-B14F-4D97-AF65-F5344CB8AC3E}">
        <p14:creationId xmlns:p14="http://schemas.microsoft.com/office/powerpoint/2010/main" val="3782438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26257215"/>
              </p:ext>
            </p:extLst>
          </p:nvPr>
        </p:nvGraphicFramePr>
        <p:xfrm>
          <a:off x="152400" y="204390"/>
          <a:ext cx="8402874" cy="64551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978738" y="6201078"/>
            <a:ext cx="1576536" cy="369332"/>
          </a:xfrm>
          <a:prstGeom prst="rect">
            <a:avLst/>
          </a:prstGeom>
          <a:noFill/>
        </p:spPr>
        <p:txBody>
          <a:bodyPr wrap="none" rtlCol="0">
            <a:spAutoFit/>
          </a:bodyPr>
          <a:lstStyle/>
          <a:p>
            <a:r>
              <a:rPr lang="en-US" dirty="0" smtClean="0"/>
              <a:t>Thom Rainer</a:t>
            </a:r>
            <a:endParaRPr lang="en-US" dirty="0"/>
          </a:p>
        </p:txBody>
      </p:sp>
    </p:spTree>
    <p:extLst>
      <p:ext uri="{BB962C8B-B14F-4D97-AF65-F5344CB8AC3E}">
        <p14:creationId xmlns:p14="http://schemas.microsoft.com/office/powerpoint/2010/main" val="14132920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descr="religion-gallup-none.jpg"/>
          <p:cNvPicPr>
            <a:picLocks noGrp="1" noChangeAspect="1"/>
          </p:cNvPicPr>
          <p:nvPr>
            <p:ph idx="1"/>
          </p:nvPr>
        </p:nvPicPr>
        <p:blipFill>
          <a:blip r:embed="rId2" cstate="print"/>
          <a:stretch>
            <a:fillRect/>
          </a:stretch>
        </p:blipFill>
        <p:spPr>
          <a:xfrm>
            <a:off x="0" y="0"/>
            <a:ext cx="9144000" cy="6840209"/>
          </a:xfrm>
        </p:spPr>
      </p:pic>
      <p:sp>
        <p:nvSpPr>
          <p:cNvPr id="7" name="TextBox 6"/>
          <p:cNvSpPr txBox="1"/>
          <p:nvPr/>
        </p:nvSpPr>
        <p:spPr>
          <a:xfrm>
            <a:off x="7162800" y="5791200"/>
            <a:ext cx="1447800" cy="400110"/>
          </a:xfrm>
          <a:prstGeom prst="rect">
            <a:avLst/>
          </a:prstGeom>
          <a:noFill/>
        </p:spPr>
        <p:txBody>
          <a:bodyPr wrap="square" rtlCol="0">
            <a:spAutoFit/>
          </a:bodyPr>
          <a:lstStyle/>
          <a:p>
            <a:r>
              <a:rPr lang="en-US" sz="1000" dirty="0" smtClean="0"/>
              <a:t>Source: Gallup</a:t>
            </a:r>
          </a:p>
          <a:p>
            <a:r>
              <a:rPr lang="en-US" sz="1000" dirty="0" smtClean="0"/>
              <a:t>Credit: Matt Stiles/NPR</a:t>
            </a:r>
            <a:endParaRPr lang="en-US" sz="1000" dirty="0"/>
          </a:p>
        </p:txBody>
      </p:sp>
    </p:spTree>
    <p:extLst>
      <p:ext uri="{BB962C8B-B14F-4D97-AF65-F5344CB8AC3E}">
        <p14:creationId xmlns:p14="http://schemas.microsoft.com/office/powerpoint/2010/main" val="38409186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igiosity-Graph1.png"/>
          <p:cNvPicPr>
            <a:picLocks noGrp="1" noChangeAspect="1"/>
          </p:cNvPicPr>
          <p:nvPr>
            <p:ph idx="1"/>
          </p:nvPr>
        </p:nvPicPr>
        <p:blipFill>
          <a:blip r:embed="rId2" cstate="email">
            <a:extLst>
              <a:ext uri="{28A0092B-C50C-407E-A947-70E740481C1C}">
                <a14:useLocalDpi xmlns:a14="http://schemas.microsoft.com/office/drawing/2010/main"/>
              </a:ext>
            </a:extLst>
          </a:blip>
          <a:srcRect t="2750" b="2750"/>
          <a:stretch>
            <a:fillRect/>
          </a:stretch>
        </p:blipFill>
        <p:spPr>
          <a:xfrm>
            <a:off x="1" y="0"/>
            <a:ext cx="9144000" cy="6858001"/>
          </a:xfrm>
        </p:spPr>
      </p:pic>
      <p:sp>
        <p:nvSpPr>
          <p:cNvPr id="3" name="TextBox 2"/>
          <p:cNvSpPr txBox="1"/>
          <p:nvPr/>
        </p:nvSpPr>
        <p:spPr>
          <a:xfrm>
            <a:off x="1058333" y="4889500"/>
            <a:ext cx="2275683" cy="461665"/>
          </a:xfrm>
          <a:prstGeom prst="rect">
            <a:avLst/>
          </a:prstGeom>
          <a:noFill/>
        </p:spPr>
        <p:txBody>
          <a:bodyPr wrap="none" rtlCol="0">
            <a:spAutoFit/>
          </a:bodyPr>
          <a:lstStyle/>
          <a:p>
            <a:r>
              <a:rPr lang="en-US" sz="2400" dirty="0" smtClean="0">
                <a:solidFill>
                  <a:srgbClr val="008000"/>
                </a:solidFill>
              </a:rPr>
              <a:t>Tobin Grant-RNS</a:t>
            </a:r>
            <a:endParaRPr lang="en-US" sz="2400" dirty="0">
              <a:solidFill>
                <a:srgbClr val="008000"/>
              </a:solidFill>
            </a:endParaRPr>
          </a:p>
        </p:txBody>
      </p:sp>
    </p:spTree>
    <p:extLst>
      <p:ext uri="{BB962C8B-B14F-4D97-AF65-F5344CB8AC3E}">
        <p14:creationId xmlns:p14="http://schemas.microsoft.com/office/powerpoint/2010/main" val="8544995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llupChurchMbershihp.png"/>
          <p:cNvPicPr>
            <a:picLocks noGrp="1" noChangeAspect="1"/>
          </p:cNvPicPr>
          <p:nvPr>
            <p:ph idx="1"/>
          </p:nvPr>
        </p:nvPicPr>
        <p:blipFill>
          <a:blip r:embed="rId2" cstate="email">
            <a:extLst>
              <a:ext uri="{28A0092B-C50C-407E-A947-70E740481C1C}">
                <a14:useLocalDpi xmlns:a14="http://schemas.microsoft.com/office/drawing/2010/main"/>
              </a:ext>
            </a:extLst>
          </a:blip>
          <a:srcRect t="-7418" b="-7418"/>
          <a:stretch>
            <a:fillRect/>
          </a:stretch>
        </p:blipFill>
        <p:spPr>
          <a:xfrm>
            <a:off x="0" y="274638"/>
            <a:ext cx="9249696" cy="5827309"/>
          </a:xfrm>
        </p:spPr>
      </p:pic>
    </p:spTree>
    <p:extLst>
      <p:ext uri="{BB962C8B-B14F-4D97-AF65-F5344CB8AC3E}">
        <p14:creationId xmlns:p14="http://schemas.microsoft.com/office/powerpoint/2010/main" val="1806080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1-Bill Logo-green-backg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114044"/>
          </a:xfrm>
          <a:prstGeom prst="rect">
            <a:avLst/>
          </a:prstGeom>
        </p:spPr>
      </p:pic>
      <p:sp>
        <p:nvSpPr>
          <p:cNvPr id="6" name="Content Placeholder 5"/>
          <p:cNvSpPr>
            <a:spLocks noGrp="1"/>
          </p:cNvSpPr>
          <p:nvPr>
            <p:ph idx="1"/>
          </p:nvPr>
        </p:nvSpPr>
        <p:spPr>
          <a:xfrm>
            <a:off x="457200" y="2285373"/>
            <a:ext cx="7620000" cy="4800600"/>
          </a:xfrm>
        </p:spPr>
        <p:txBody>
          <a:bodyPr>
            <a:normAutofit/>
          </a:bodyPr>
          <a:lstStyle/>
          <a:p>
            <a:pPr marL="114300" indent="0" algn="ctr">
              <a:buNone/>
            </a:pPr>
            <a:r>
              <a:rPr lang="en-US" sz="4000" b="1" i="1" dirty="0">
                <a:solidFill>
                  <a:srgbClr val="0E6B2D"/>
                </a:solidFill>
                <a:latin typeface="+mj-lt"/>
              </a:rPr>
              <a:t>A healthy church is a community of Jesus followers with shared vision, </a:t>
            </a:r>
            <a:endParaRPr lang="en-US" sz="4000" b="1" i="1" dirty="0" smtClean="0">
              <a:solidFill>
                <a:srgbClr val="0E6B2D"/>
              </a:solidFill>
              <a:latin typeface="+mj-lt"/>
            </a:endParaRPr>
          </a:p>
          <a:p>
            <a:pPr marL="114300" indent="0" algn="ctr">
              <a:buNone/>
            </a:pPr>
            <a:r>
              <a:rPr lang="en-US" sz="4000" b="1" i="1" dirty="0" smtClean="0">
                <a:solidFill>
                  <a:srgbClr val="0E6B2D"/>
                </a:solidFill>
                <a:latin typeface="+mj-lt"/>
              </a:rPr>
              <a:t>thriving </a:t>
            </a:r>
            <a:r>
              <a:rPr lang="en-US" sz="4000" b="1" i="1" dirty="0">
                <a:solidFill>
                  <a:srgbClr val="0E6B2D"/>
                </a:solidFill>
                <a:latin typeface="+mj-lt"/>
              </a:rPr>
              <a:t>ministry and </a:t>
            </a:r>
            <a:endParaRPr lang="en-US" sz="4000" b="1" i="1" dirty="0" smtClean="0">
              <a:solidFill>
                <a:srgbClr val="0E6B2D"/>
              </a:solidFill>
              <a:latin typeface="+mj-lt"/>
            </a:endParaRPr>
          </a:p>
          <a:p>
            <a:pPr marL="114300" indent="0" algn="ctr">
              <a:buNone/>
            </a:pPr>
            <a:r>
              <a:rPr lang="en-US" sz="4000" b="1" i="1" dirty="0" smtClean="0">
                <a:solidFill>
                  <a:srgbClr val="0E6B2D"/>
                </a:solidFill>
                <a:latin typeface="+mj-lt"/>
              </a:rPr>
              <a:t>trusted </a:t>
            </a:r>
            <a:r>
              <a:rPr lang="en-US" sz="4000" b="1" i="1" dirty="0">
                <a:solidFill>
                  <a:srgbClr val="0E6B2D"/>
                </a:solidFill>
                <a:latin typeface="+mj-lt"/>
              </a:rPr>
              <a:t>leadership.</a:t>
            </a:r>
          </a:p>
          <a:p>
            <a:pPr marL="114300" indent="0">
              <a:buNone/>
            </a:pPr>
            <a:endParaRPr lang="en-US" dirty="0" smtClean="0"/>
          </a:p>
          <a:p>
            <a:pPr marL="114300" indent="0">
              <a:buNone/>
            </a:pPr>
            <a:r>
              <a:rPr lang="en-US" sz="2800" b="1" dirty="0">
                <a:solidFill>
                  <a:srgbClr val="0E6B2D"/>
                </a:solidFill>
                <a:latin typeface="+mj-lt"/>
              </a:rPr>
              <a:t>	</a:t>
            </a:r>
            <a:r>
              <a:rPr lang="en-US" sz="2800" b="1" dirty="0" smtClean="0">
                <a:solidFill>
                  <a:srgbClr val="0E6B2D"/>
                </a:solidFill>
                <a:latin typeface="+mj-lt"/>
              </a:rPr>
              <a:t>	        </a:t>
            </a:r>
            <a:r>
              <a:rPr lang="en-US" sz="2000" b="1" dirty="0" err="1" smtClean="0">
                <a:solidFill>
                  <a:srgbClr val="0E6B2D"/>
                </a:solidFill>
                <a:latin typeface="+mj-lt"/>
              </a:rPr>
              <a:t>www.chchurches.org</a:t>
            </a:r>
            <a:endParaRPr lang="en-US" sz="2000" b="1" dirty="0">
              <a:solidFill>
                <a:srgbClr val="0E6B2D"/>
              </a:solidFill>
              <a:latin typeface="+mj-lt"/>
            </a:endParaRPr>
          </a:p>
        </p:txBody>
      </p:sp>
    </p:spTree>
    <p:extLst>
      <p:ext uri="{BB962C8B-B14F-4D97-AF65-F5344CB8AC3E}">
        <p14:creationId xmlns:p14="http://schemas.microsoft.com/office/powerpoint/2010/main" val="21650071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42" name="Google Shape;142;p25"/>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43" name="Google Shape;14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5101" y="0"/>
            <a:ext cx="8235075" cy="6858000"/>
          </a:xfrm>
          <a:prstGeom prst="rect">
            <a:avLst/>
          </a:prstGeom>
          <a:noFill/>
          <a:ln>
            <a:noFill/>
          </a:ln>
        </p:spPr>
      </p:pic>
    </p:spTree>
    <p:extLst>
      <p:ext uri="{BB962C8B-B14F-4D97-AF65-F5344CB8AC3E}">
        <p14:creationId xmlns:p14="http://schemas.microsoft.com/office/powerpoint/2010/main" val="14279471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49" name="Google Shape;149;p26"/>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50" name="Google Shape;150;p26"/>
          <p:cNvPicPr preferRelativeResize="0"/>
          <p:nvPr/>
        </p:nvPicPr>
        <p:blipFill>
          <a:blip r:embed="rId3">
            <a:alphaModFix/>
          </a:blip>
          <a:stretch>
            <a:fillRect/>
          </a:stretch>
        </p:blipFill>
        <p:spPr>
          <a:xfrm>
            <a:off x="656626" y="1143000"/>
            <a:ext cx="7797325" cy="5848000"/>
          </a:xfrm>
          <a:prstGeom prst="rect">
            <a:avLst/>
          </a:prstGeom>
          <a:noFill/>
          <a:ln>
            <a:noFill/>
          </a:ln>
        </p:spPr>
      </p:pic>
    </p:spTree>
    <p:extLst>
      <p:ext uri="{BB962C8B-B14F-4D97-AF65-F5344CB8AC3E}">
        <p14:creationId xmlns:p14="http://schemas.microsoft.com/office/powerpoint/2010/main" val="2918016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56" name="Google Shape;156;p27"/>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57" name="Google Shape;157;p27"/>
          <p:cNvPicPr preferRelativeResize="0"/>
          <p:nvPr/>
        </p:nvPicPr>
        <p:blipFill>
          <a:blip r:embed="rId3">
            <a:alphaModFix/>
          </a:blip>
          <a:stretch>
            <a:fillRect/>
          </a:stretch>
        </p:blipFill>
        <p:spPr>
          <a:xfrm>
            <a:off x="752376" y="868267"/>
            <a:ext cx="7986325" cy="5989733"/>
          </a:xfrm>
          <a:prstGeom prst="rect">
            <a:avLst/>
          </a:prstGeom>
          <a:noFill/>
          <a:ln>
            <a:noFill/>
          </a:ln>
        </p:spPr>
      </p:pic>
    </p:spTree>
    <p:extLst>
      <p:ext uri="{BB962C8B-B14F-4D97-AF65-F5344CB8AC3E}">
        <p14:creationId xmlns:p14="http://schemas.microsoft.com/office/powerpoint/2010/main" val="33942457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620951" y="857768"/>
            <a:ext cx="7902101" cy="5887033"/>
          </a:xfrm>
          <a:prstGeom prst="rect">
            <a:avLst/>
          </a:prstGeom>
          <a:noFill/>
          <a:ln>
            <a:noFill/>
          </a:ln>
        </p:spPr>
      </p:pic>
    </p:spTree>
    <p:extLst>
      <p:ext uri="{BB962C8B-B14F-4D97-AF65-F5344CB8AC3E}">
        <p14:creationId xmlns:p14="http://schemas.microsoft.com/office/powerpoint/2010/main" val="42803101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68" name="Google Shape;168;p29"/>
          <p:cNvPicPr preferRelativeResize="0"/>
          <p:nvPr/>
        </p:nvPicPr>
        <p:blipFill>
          <a:blip r:embed="rId3">
            <a:alphaModFix/>
          </a:blip>
          <a:stretch>
            <a:fillRect/>
          </a:stretch>
        </p:blipFill>
        <p:spPr>
          <a:xfrm>
            <a:off x="634850" y="792133"/>
            <a:ext cx="8087822" cy="6065867"/>
          </a:xfrm>
          <a:prstGeom prst="rect">
            <a:avLst/>
          </a:prstGeom>
          <a:noFill/>
          <a:ln>
            <a:noFill/>
          </a:ln>
        </p:spPr>
      </p:pic>
    </p:spTree>
    <p:extLst>
      <p:ext uri="{BB962C8B-B14F-4D97-AF65-F5344CB8AC3E}">
        <p14:creationId xmlns:p14="http://schemas.microsoft.com/office/powerpoint/2010/main" val="21461455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74" name="Google Shape;174;p30"/>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75" name="Google Shape;175;p30"/>
          <p:cNvPicPr preferRelativeResize="0"/>
          <p:nvPr/>
        </p:nvPicPr>
        <p:blipFill>
          <a:blip r:embed="rId3">
            <a:alphaModFix/>
          </a:blip>
          <a:stretch>
            <a:fillRect/>
          </a:stretch>
        </p:blipFill>
        <p:spPr>
          <a:xfrm>
            <a:off x="150475" y="0"/>
            <a:ext cx="8932726" cy="6858000"/>
          </a:xfrm>
          <a:prstGeom prst="rect">
            <a:avLst/>
          </a:prstGeom>
          <a:noFill/>
          <a:ln>
            <a:noFill/>
          </a:ln>
        </p:spPr>
      </p:pic>
    </p:spTree>
    <p:extLst>
      <p:ext uri="{BB962C8B-B14F-4D97-AF65-F5344CB8AC3E}">
        <p14:creationId xmlns:p14="http://schemas.microsoft.com/office/powerpoint/2010/main" val="42619033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81" name="Google Shape;181;p31"/>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82" name="Google Shape;182;p31"/>
          <p:cNvPicPr preferRelativeResize="0"/>
          <p:nvPr/>
        </p:nvPicPr>
        <p:blipFill>
          <a:blip r:embed="rId3">
            <a:alphaModFix/>
          </a:blip>
          <a:stretch>
            <a:fillRect/>
          </a:stretch>
        </p:blipFill>
        <p:spPr>
          <a:xfrm>
            <a:off x="412125" y="-96500"/>
            <a:ext cx="8520600" cy="7051000"/>
          </a:xfrm>
          <a:prstGeom prst="rect">
            <a:avLst/>
          </a:prstGeom>
          <a:noFill/>
          <a:ln>
            <a:noFill/>
          </a:ln>
        </p:spPr>
      </p:pic>
    </p:spTree>
    <p:extLst>
      <p:ext uri="{BB962C8B-B14F-4D97-AF65-F5344CB8AC3E}">
        <p14:creationId xmlns:p14="http://schemas.microsoft.com/office/powerpoint/2010/main" val="30286199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SOUTHERN BAPTIST BAPTISMS</a:t>
            </a:r>
            <a:endParaRPr lang="en-US" sz="3200" b="1" dirty="0"/>
          </a:p>
        </p:txBody>
      </p:sp>
      <p:pic>
        <p:nvPicPr>
          <p:cNvPr id="4" name="Content Placeholder 3" descr="5945de936.png"/>
          <p:cNvPicPr>
            <a:picLocks noGrp="1" noChangeAspect="1"/>
          </p:cNvPicPr>
          <p:nvPr>
            <p:ph idx="1"/>
          </p:nvPr>
        </p:nvPicPr>
        <p:blipFill>
          <a:blip r:embed="rId2" cstate="email">
            <a:extLst>
              <a:ext uri="{28A0092B-C50C-407E-A947-70E740481C1C}">
                <a14:useLocalDpi xmlns:a14="http://schemas.microsoft.com/office/drawing/2010/main"/>
              </a:ext>
            </a:extLst>
          </a:blip>
          <a:srcRect l="6837" r="6837"/>
          <a:stretch>
            <a:fillRect/>
          </a:stretch>
        </p:blipFill>
        <p:spPr>
          <a:xfrm>
            <a:off x="-1" y="1600200"/>
            <a:ext cx="8336039" cy="4800600"/>
          </a:xfrm>
        </p:spPr>
      </p:pic>
    </p:spTree>
    <p:extLst>
      <p:ext uri="{BB962C8B-B14F-4D97-AF65-F5344CB8AC3E}">
        <p14:creationId xmlns:p14="http://schemas.microsoft.com/office/powerpoint/2010/main" val="21445801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urchAttendanc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7577" y="274638"/>
            <a:ext cx="9251243" cy="6139729"/>
          </a:xfrm>
        </p:spPr>
      </p:pic>
    </p:spTree>
    <p:extLst>
      <p:ext uri="{BB962C8B-B14F-4D97-AF65-F5344CB8AC3E}">
        <p14:creationId xmlns:p14="http://schemas.microsoft.com/office/powerpoint/2010/main" val="24646398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821531" y="1660922"/>
          <a:ext cx="723304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txBox="1">
            <a:spLocks noChangeArrowheads="1"/>
          </p:cNvSpPr>
          <p:nvPr/>
        </p:nvSpPr>
        <p:spPr>
          <a:xfrm>
            <a:off x="401836" y="232172"/>
            <a:ext cx="8029960" cy="982266"/>
          </a:xfrm>
          <a:prstGeom prst="rect">
            <a:avLst/>
          </a:prstGeom>
        </p:spPr>
        <p:txBody>
          <a:bodyPr lIns="64291" tIns="32146" rIns="64291" bIns="32146"/>
          <a:lstStyle/>
          <a:p>
            <a:pPr algn="ctr" defTabSz="642915">
              <a:defRPr/>
            </a:pPr>
            <a:r>
              <a:rPr lang="en-US" sz="2400" b="1" kern="0" dirty="0" smtClean="0">
                <a:solidFill>
                  <a:schemeClr val="tx2"/>
                </a:solidFill>
                <a:latin typeface="Helvetica Neue" charset="0"/>
                <a:ea typeface="+mj-ea"/>
                <a:cs typeface="ヒラギノ角ゴ ProN W6" charset="0"/>
                <a:sym typeface="Helvetica Neue" charset="0"/>
              </a:rPr>
              <a:t>The Future of American Church Attendance Percentage if Nothing Changes </a:t>
            </a:r>
            <a:endParaRPr lang="en-US" sz="2400" b="1" kern="0" dirty="0" smtClean="0">
              <a:solidFill>
                <a:schemeClr val="tx2"/>
              </a:solidFill>
              <a:latin typeface="Helvetica Neue" charset="0"/>
              <a:ea typeface="ヒラギノ角ゴ ProN W6" charset="0"/>
              <a:cs typeface="ヒラギノ角ゴ ProN W6" charset="0"/>
              <a:sym typeface="Helvetica Neue" charset="0"/>
            </a:endParaRPr>
          </a:p>
        </p:txBody>
      </p:sp>
      <p:sp>
        <p:nvSpPr>
          <p:cNvPr id="6" name="TextBox 5"/>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3936274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1994" y="545075"/>
            <a:ext cx="2675206" cy="4949739"/>
          </a:xfrm>
        </p:spPr>
        <p:txBody>
          <a:bodyPr/>
          <a:lstStyle/>
          <a:p>
            <a:r>
              <a:rPr lang="en-US" dirty="0" smtClean="0"/>
              <a:t>“Toto, I have a feeling we’re not in Kansas anymore.”</a:t>
            </a:r>
            <a:br>
              <a:rPr lang="en-US" dirty="0" smtClean="0"/>
            </a:br>
            <a:endParaRPr lang="en-US" dirty="0"/>
          </a:p>
        </p:txBody>
      </p:sp>
      <p:pic>
        <p:nvPicPr>
          <p:cNvPr id="4" name="Content Placeholder 3" descr="Dorothy-2.gif"/>
          <p:cNvPicPr>
            <a:picLocks noGrp="1" noChangeAspect="1"/>
          </p:cNvPicPr>
          <p:nvPr>
            <p:ph idx="1"/>
          </p:nvPr>
        </p:nvPicPr>
        <p:blipFill>
          <a:blip r:embed="rId2" cstate="email">
            <a:extLst>
              <a:ext uri="{28A0092B-C50C-407E-A947-70E740481C1C}">
                <a14:useLocalDpi xmlns:a14="http://schemas.microsoft.com/office/drawing/2010/main"/>
              </a:ext>
            </a:extLst>
          </a:blip>
          <a:srcRect l="-29365" r="-29365"/>
          <a:stretch>
            <a:fillRect/>
          </a:stretch>
        </p:blipFill>
        <p:spPr>
          <a:xfrm>
            <a:off x="-1037995" y="512926"/>
            <a:ext cx="7620000" cy="4800600"/>
          </a:xfrm>
        </p:spPr>
      </p:pic>
    </p:spTree>
    <p:extLst>
      <p:ext uri="{BB962C8B-B14F-4D97-AF65-F5344CB8AC3E}">
        <p14:creationId xmlns:p14="http://schemas.microsoft.com/office/powerpoint/2010/main" val="29843669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723" y="1904773"/>
            <a:ext cx="6647448" cy="2123658"/>
          </a:xfrm>
          <a:prstGeom prst="rect">
            <a:avLst/>
          </a:prstGeom>
          <a:noFill/>
        </p:spPr>
        <p:txBody>
          <a:bodyPr wrap="none" rtlCol="0">
            <a:spAutoFit/>
          </a:bodyPr>
          <a:lstStyle/>
          <a:p>
            <a:pPr algn="ctr"/>
            <a:r>
              <a:rPr lang="en-US" sz="4400" b="1" dirty="0" smtClean="0">
                <a:solidFill>
                  <a:srgbClr val="0E6B2D"/>
                </a:solidFill>
                <a:latin typeface="+mj-lt"/>
              </a:rPr>
              <a:t>The issue of</a:t>
            </a:r>
          </a:p>
          <a:p>
            <a:pPr algn="ctr"/>
            <a:r>
              <a:rPr lang="en-US" sz="4400" b="1" dirty="0" smtClean="0">
                <a:solidFill>
                  <a:srgbClr val="0E6B2D"/>
                </a:solidFill>
                <a:latin typeface="+mj-lt"/>
              </a:rPr>
              <a:t>Frequency of Attendance</a:t>
            </a:r>
          </a:p>
          <a:p>
            <a:pPr algn="ctr"/>
            <a:r>
              <a:rPr lang="en-US" sz="4400" i="1" dirty="0" smtClean="0">
                <a:solidFill>
                  <a:srgbClr val="0E6B2D"/>
                </a:solidFill>
                <a:latin typeface="+mj-lt"/>
              </a:rPr>
              <a:t>Why it matters</a:t>
            </a:r>
            <a:endParaRPr lang="en-US" sz="4400" i="1" dirty="0">
              <a:solidFill>
                <a:srgbClr val="0E6B2D"/>
              </a:solidFill>
              <a:latin typeface="+mj-lt"/>
            </a:endParaRPr>
          </a:p>
        </p:txBody>
      </p:sp>
    </p:spTree>
    <p:extLst>
      <p:ext uri="{BB962C8B-B14F-4D97-AF65-F5344CB8AC3E}">
        <p14:creationId xmlns:p14="http://schemas.microsoft.com/office/powerpoint/2010/main" val="2574392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5</a:t>
            </a:r>
            <a:r>
              <a:rPr lang="en-US" dirty="0" smtClean="0"/>
              <a:t>00 </a:t>
            </a:r>
            <a:r>
              <a:rPr lang="en-US" dirty="0" smtClean="0"/>
              <a:t>active members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l="-83229" r="-83229"/>
          <a:stretch>
            <a:fillRect/>
          </a:stretch>
        </p:blipFill>
        <p:spPr>
          <a:xfrm>
            <a:off x="2710549" y="2765185"/>
            <a:ext cx="3999596" cy="2519745"/>
          </a:xfr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4618" y="663683"/>
            <a:ext cx="2165063" cy="3634466"/>
          </a:xfrm>
          <a:prstGeom prst="rect">
            <a:avLst/>
          </a:prstGeom>
        </p:spPr>
      </p:pic>
      <p:sp>
        <p:nvSpPr>
          <p:cNvPr id="3" name="TextBox 2"/>
          <p:cNvSpPr txBox="1"/>
          <p:nvPr/>
        </p:nvSpPr>
        <p:spPr>
          <a:xfrm>
            <a:off x="457200" y="1417638"/>
            <a:ext cx="4697320" cy="1569660"/>
          </a:xfrm>
          <a:prstGeom prst="rect">
            <a:avLst/>
          </a:prstGeom>
          <a:noFill/>
        </p:spPr>
        <p:txBody>
          <a:bodyPr wrap="none" rtlCol="0">
            <a:spAutoFit/>
          </a:bodyPr>
          <a:lstStyle/>
          <a:p>
            <a:r>
              <a:rPr lang="en-US" sz="3200" b="1" dirty="0" smtClean="0">
                <a:latin typeface="+mj-lt"/>
              </a:rPr>
              <a:t>		3x </a:t>
            </a:r>
            <a:r>
              <a:rPr lang="en-US" sz="3200" b="1" dirty="0">
                <a:latin typeface="+mj-lt"/>
              </a:rPr>
              <a:t>per month</a:t>
            </a:r>
          </a:p>
          <a:p>
            <a:r>
              <a:rPr lang="en-US" sz="3200" b="1" dirty="0" smtClean="0">
                <a:solidFill>
                  <a:srgbClr val="FF0000"/>
                </a:solidFill>
                <a:latin typeface="+mj-lt"/>
              </a:rPr>
              <a:t>375</a:t>
            </a:r>
            <a:r>
              <a:rPr lang="en-US" sz="3200" b="1" dirty="0" smtClean="0">
                <a:latin typeface="+mj-lt"/>
              </a:rPr>
              <a:t> </a:t>
            </a:r>
            <a:r>
              <a:rPr lang="en-US" sz="3200" b="1" dirty="0" smtClean="0">
                <a:latin typeface="+mj-lt"/>
              </a:rPr>
              <a:t>average attendance</a:t>
            </a:r>
          </a:p>
          <a:p>
            <a:r>
              <a:rPr lang="en-US" sz="3200" b="1" dirty="0" smtClean="0">
                <a:latin typeface="+mj-lt"/>
              </a:rPr>
              <a:t>		</a:t>
            </a:r>
            <a:endParaRPr lang="en-US" sz="3200" b="1" dirty="0">
              <a:latin typeface="+mj-lt"/>
            </a:endParaRPr>
          </a:p>
        </p:txBody>
      </p:sp>
      <p:sp>
        <p:nvSpPr>
          <p:cNvPr id="4" name="TextBox 3"/>
          <p:cNvSpPr txBox="1"/>
          <p:nvPr/>
        </p:nvSpPr>
        <p:spPr>
          <a:xfrm>
            <a:off x="457200" y="3194061"/>
            <a:ext cx="3569156" cy="830997"/>
          </a:xfrm>
          <a:prstGeom prst="rect">
            <a:avLst/>
          </a:prstGeom>
          <a:noFill/>
        </p:spPr>
        <p:txBody>
          <a:bodyPr wrap="none" rtlCol="0">
            <a:spAutoFit/>
          </a:bodyPr>
          <a:lstStyle/>
          <a:p>
            <a:r>
              <a:rPr lang="en-US" sz="2400" b="1" dirty="0" smtClean="0">
                <a:latin typeface="+mj-lt"/>
              </a:rPr>
              <a:t>		2x </a:t>
            </a:r>
            <a:r>
              <a:rPr lang="en-US" sz="2400" b="1" dirty="0">
                <a:latin typeface="+mj-lt"/>
              </a:rPr>
              <a:t>per month</a:t>
            </a:r>
          </a:p>
          <a:p>
            <a:r>
              <a:rPr lang="en-US" sz="2400" b="1" dirty="0" smtClean="0">
                <a:solidFill>
                  <a:srgbClr val="FF0000"/>
                </a:solidFill>
                <a:latin typeface="+mj-lt"/>
              </a:rPr>
              <a:t>25</a:t>
            </a:r>
            <a:r>
              <a:rPr lang="en-US" sz="2400" b="1" dirty="0" smtClean="0">
                <a:solidFill>
                  <a:srgbClr val="FF0000"/>
                </a:solidFill>
                <a:latin typeface="+mj-lt"/>
              </a:rPr>
              <a:t>0</a:t>
            </a:r>
            <a:r>
              <a:rPr lang="en-US" sz="2400" b="1" dirty="0" smtClean="0">
                <a:latin typeface="+mj-lt"/>
              </a:rPr>
              <a:t> </a:t>
            </a:r>
            <a:r>
              <a:rPr lang="en-US" sz="2400" b="1" dirty="0" smtClean="0">
                <a:latin typeface="+mj-lt"/>
              </a:rPr>
              <a:t>average attendance	</a:t>
            </a:r>
            <a:endParaRPr lang="en-US" sz="2400" b="1" dirty="0">
              <a:latin typeface="+mj-lt"/>
            </a:endParaRPr>
          </a:p>
        </p:txBody>
      </p:sp>
      <p:pic>
        <p:nvPicPr>
          <p:cNvPr id="8" name="Content Placeholder 5"/>
          <p:cNvPicPr>
            <a:picLocks noChangeAspect="1"/>
          </p:cNvPicPr>
          <p:nvPr/>
        </p:nvPicPr>
        <p:blipFill>
          <a:blip r:embed="rId4" cstate="email">
            <a:extLst>
              <a:ext uri="{28A0092B-C50C-407E-A947-70E740481C1C}">
                <a14:useLocalDpi xmlns:a14="http://schemas.microsoft.com/office/drawing/2010/main"/>
              </a:ext>
            </a:extLst>
          </a:blip>
          <a:srcRect l="-83229" r="-83229"/>
          <a:stretch>
            <a:fillRect/>
          </a:stretch>
        </p:blipFill>
        <p:spPr>
          <a:xfrm>
            <a:off x="1966527" y="4738130"/>
            <a:ext cx="3018091" cy="1901397"/>
          </a:xfrm>
          <a:prstGeom prst="rect">
            <a:avLst/>
          </a:prstGeom>
        </p:spPr>
      </p:pic>
      <p:sp>
        <p:nvSpPr>
          <p:cNvPr id="5" name="TextBox 4"/>
          <p:cNvSpPr txBox="1"/>
          <p:nvPr/>
        </p:nvSpPr>
        <p:spPr>
          <a:xfrm>
            <a:off x="240455" y="5011222"/>
            <a:ext cx="2749471" cy="707886"/>
          </a:xfrm>
          <a:prstGeom prst="rect">
            <a:avLst/>
          </a:prstGeom>
          <a:noFill/>
        </p:spPr>
        <p:txBody>
          <a:bodyPr wrap="none" rtlCol="0">
            <a:spAutoFit/>
          </a:bodyPr>
          <a:lstStyle/>
          <a:p>
            <a:pPr algn="ctr"/>
            <a:r>
              <a:rPr lang="en-US" sz="2000" b="1" dirty="0" smtClean="0"/>
              <a:t>1x per month</a:t>
            </a:r>
          </a:p>
          <a:p>
            <a:pPr algn="ctr"/>
            <a:r>
              <a:rPr lang="en-US" sz="2000" b="1" dirty="0" smtClean="0">
                <a:solidFill>
                  <a:srgbClr val="FF0000"/>
                </a:solidFill>
              </a:rPr>
              <a:t>125</a:t>
            </a:r>
            <a:r>
              <a:rPr lang="en-US" sz="2000" b="1" dirty="0" smtClean="0"/>
              <a:t> average attendance</a:t>
            </a:r>
            <a:endParaRPr lang="en-US" sz="2000" b="1" dirty="0"/>
          </a:p>
        </p:txBody>
      </p:sp>
    </p:spTree>
    <p:extLst>
      <p:ext uri="{BB962C8B-B14F-4D97-AF65-F5344CB8AC3E}">
        <p14:creationId xmlns:p14="http://schemas.microsoft.com/office/powerpoint/2010/main" val="1132062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8"/>
            <a:ext cx="7620000" cy="1143000"/>
          </a:xfrm>
        </p:spPr>
        <p:txBody>
          <a:bodyPr/>
          <a:lstStyle/>
          <a:p>
            <a:r>
              <a:rPr lang="en-US" dirty="0" smtClean="0"/>
              <a:t>Why frequency is dropping</a:t>
            </a:r>
            <a:endParaRPr lang="en-US" dirty="0"/>
          </a:p>
        </p:txBody>
      </p:sp>
      <p:sp>
        <p:nvSpPr>
          <p:cNvPr id="3" name="Content Placeholder 2"/>
          <p:cNvSpPr>
            <a:spLocks noGrp="1"/>
          </p:cNvSpPr>
          <p:nvPr>
            <p:ph idx="1"/>
          </p:nvPr>
        </p:nvSpPr>
        <p:spPr>
          <a:xfrm>
            <a:off x="457200" y="1003049"/>
            <a:ext cx="7620000" cy="4800600"/>
          </a:xfrm>
        </p:spPr>
        <p:txBody>
          <a:bodyPr>
            <a:noAutofit/>
          </a:bodyPr>
          <a:lstStyle/>
          <a:p>
            <a:r>
              <a:rPr lang="en-US" sz="2700" dirty="0" smtClean="0">
                <a:latin typeface="+mj-lt"/>
              </a:rPr>
              <a:t>Youth sports leagues, competitions of all kinds</a:t>
            </a:r>
          </a:p>
          <a:p>
            <a:r>
              <a:rPr lang="en-US" sz="2700" dirty="0" smtClean="0">
                <a:latin typeface="+mj-lt"/>
              </a:rPr>
              <a:t>Vacation homes, timeshares</a:t>
            </a:r>
          </a:p>
          <a:p>
            <a:r>
              <a:rPr lang="en-US" sz="2700" dirty="0" smtClean="0">
                <a:latin typeface="+mj-lt"/>
              </a:rPr>
              <a:t>Collegiate and professional athletics/events</a:t>
            </a:r>
          </a:p>
          <a:p>
            <a:r>
              <a:rPr lang="en-US" sz="2700" dirty="0" smtClean="0">
                <a:latin typeface="+mj-lt"/>
              </a:rPr>
              <a:t>The dramatic increase in the number of “holiday” weekends</a:t>
            </a:r>
          </a:p>
          <a:p>
            <a:r>
              <a:rPr lang="en-US" sz="2700" dirty="0" smtClean="0">
                <a:latin typeface="+mj-lt"/>
              </a:rPr>
              <a:t>Illness (as people live longer, they are more likely to be seriously ill and unable to attend)</a:t>
            </a:r>
          </a:p>
          <a:p>
            <a:r>
              <a:rPr lang="en-US" sz="2700" dirty="0" smtClean="0">
                <a:latin typeface="+mj-lt"/>
              </a:rPr>
              <a:t>Aging parents</a:t>
            </a:r>
          </a:p>
          <a:p>
            <a:r>
              <a:rPr lang="en-US" sz="2700" dirty="0" smtClean="0">
                <a:latin typeface="+mj-lt"/>
              </a:rPr>
              <a:t>Exhaustion</a:t>
            </a:r>
          </a:p>
          <a:p>
            <a:r>
              <a:rPr lang="en-US" sz="2700" dirty="0" smtClean="0">
                <a:latin typeface="+mj-lt"/>
              </a:rPr>
              <a:t>Ease of travel</a:t>
            </a:r>
          </a:p>
          <a:p>
            <a:r>
              <a:rPr lang="en-US" sz="2700" dirty="0" smtClean="0">
                <a:latin typeface="+mj-lt"/>
              </a:rPr>
              <a:t>Work</a:t>
            </a:r>
          </a:p>
          <a:p>
            <a:r>
              <a:rPr lang="en-US" sz="2700" dirty="0" smtClean="0">
                <a:latin typeface="+mj-lt"/>
              </a:rPr>
              <a:t>Commitment level</a:t>
            </a:r>
          </a:p>
          <a:p>
            <a:endParaRPr lang="en-US" sz="2700" dirty="0" smtClean="0">
              <a:latin typeface="+mj-lt"/>
            </a:endParaRPr>
          </a:p>
        </p:txBody>
      </p:sp>
    </p:spTree>
    <p:extLst>
      <p:ext uri="{BB962C8B-B14F-4D97-AF65-F5344CB8AC3E}">
        <p14:creationId xmlns:p14="http://schemas.microsoft.com/office/powerpoint/2010/main" val="1885907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992"/>
            <a:ext cx="7974596" cy="713016"/>
          </a:xfrm>
        </p:spPr>
        <p:txBody>
          <a:bodyPr>
            <a:noAutofit/>
          </a:bodyPr>
          <a:lstStyle/>
          <a:p>
            <a:pPr algn="ctr"/>
            <a:r>
              <a:rPr lang="en-US" sz="4400" b="1" dirty="0" smtClean="0"/>
              <a:t>What does this mean to us??</a:t>
            </a:r>
            <a:endParaRPr lang="en-US" sz="4400" b="1" dirty="0"/>
          </a:p>
        </p:txBody>
      </p:sp>
      <p:sp>
        <p:nvSpPr>
          <p:cNvPr id="3" name="Content Placeholder 2"/>
          <p:cNvSpPr>
            <a:spLocks noGrp="1"/>
          </p:cNvSpPr>
          <p:nvPr>
            <p:ph idx="1"/>
          </p:nvPr>
        </p:nvSpPr>
        <p:spPr>
          <a:xfrm>
            <a:off x="457200" y="1447800"/>
            <a:ext cx="7974596" cy="3323987"/>
          </a:xfrm>
        </p:spPr>
        <p:txBody>
          <a:bodyPr>
            <a:normAutofit/>
          </a:bodyPr>
          <a:lstStyle/>
          <a:p>
            <a:r>
              <a:rPr lang="en-US" sz="4000" dirty="0" smtClean="0">
                <a:latin typeface="+mj-lt"/>
              </a:rPr>
              <a:t>1/3 of the American work force is at work on Sunday morning</a:t>
            </a:r>
            <a:r>
              <a:rPr lang="en-US" sz="4000" dirty="0" smtClean="0">
                <a:latin typeface="+mj-lt"/>
              </a:rPr>
              <a:t>.</a:t>
            </a:r>
            <a:endParaRPr lang="en-US" sz="4000" dirty="0" smtClean="0">
              <a:latin typeface="+mj-lt"/>
            </a:endParaRPr>
          </a:p>
        </p:txBody>
      </p:sp>
    </p:spTree>
    <p:extLst>
      <p:ext uri="{BB962C8B-B14F-4D97-AF65-F5344CB8AC3E}">
        <p14:creationId xmlns:p14="http://schemas.microsoft.com/office/powerpoint/2010/main" val="2458172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Perilous times…</a:t>
            </a:r>
            <a:endParaRPr lang="en-US" b="1" dirty="0"/>
          </a:p>
        </p:txBody>
      </p:sp>
      <p:sp>
        <p:nvSpPr>
          <p:cNvPr id="3" name="Content Placeholder 2"/>
          <p:cNvSpPr>
            <a:spLocks noGrp="1"/>
          </p:cNvSpPr>
          <p:nvPr>
            <p:ph idx="1"/>
          </p:nvPr>
        </p:nvSpPr>
        <p:spPr>
          <a:xfrm>
            <a:off x="457200" y="1286146"/>
            <a:ext cx="7620000" cy="4800600"/>
          </a:xfrm>
        </p:spPr>
        <p:txBody>
          <a:bodyPr>
            <a:noAutofit/>
          </a:bodyPr>
          <a:lstStyle/>
          <a:p>
            <a:r>
              <a:rPr lang="en-US" sz="3200" dirty="0">
                <a:latin typeface="+mj-lt"/>
              </a:rPr>
              <a:t>4,000 churches close their doors </a:t>
            </a:r>
            <a:r>
              <a:rPr lang="en-US" sz="3200" dirty="0" smtClean="0">
                <a:latin typeface="+mj-lt"/>
              </a:rPr>
              <a:t>every year…2% per year.  1 in 4 will close by 2030. Some predict 1 in 3. </a:t>
            </a:r>
            <a:endParaRPr lang="en-US" sz="3200" dirty="0">
              <a:latin typeface="+mj-lt"/>
            </a:endParaRPr>
          </a:p>
          <a:p>
            <a:r>
              <a:rPr lang="en-US" sz="3200" dirty="0">
                <a:latin typeface="+mj-lt"/>
              </a:rPr>
              <a:t>There </a:t>
            </a:r>
            <a:r>
              <a:rPr lang="en-US" sz="3200" dirty="0" smtClean="0">
                <a:latin typeface="+mj-lt"/>
              </a:rPr>
              <a:t>are </a:t>
            </a:r>
            <a:r>
              <a:rPr lang="en-US" sz="3200" dirty="0">
                <a:latin typeface="+mj-lt"/>
              </a:rPr>
              <a:t>less than half of the number of churches today than there were only 100 years ago.</a:t>
            </a:r>
          </a:p>
          <a:p>
            <a:r>
              <a:rPr lang="en-US" sz="3200" dirty="0">
                <a:latin typeface="+mj-lt"/>
              </a:rPr>
              <a:t>3,500 people leave the </a:t>
            </a:r>
            <a:r>
              <a:rPr lang="en-US" sz="3200" dirty="0" smtClean="0">
                <a:latin typeface="+mj-lt"/>
              </a:rPr>
              <a:t>Church every </a:t>
            </a:r>
            <a:r>
              <a:rPr lang="en-US" sz="3200" dirty="0">
                <a:latin typeface="+mj-lt"/>
              </a:rPr>
              <a:t>day.</a:t>
            </a:r>
          </a:p>
          <a:p>
            <a:r>
              <a:rPr lang="en-US" sz="3200" dirty="0">
                <a:latin typeface="+mj-lt"/>
              </a:rPr>
              <a:t>Since 1950, there are 1/3rd fewer churches in the U.S.</a:t>
            </a:r>
          </a:p>
        </p:txBody>
      </p:sp>
    </p:spTree>
    <p:extLst>
      <p:ext uri="{BB962C8B-B14F-4D97-AF65-F5344CB8AC3E}">
        <p14:creationId xmlns:p14="http://schemas.microsoft.com/office/powerpoint/2010/main" val="339964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Vision Team Budget Chart.pdf"/>
          <p:cNvPicPr>
            <a:picLocks noGrp="1" noChangeAspect="1"/>
          </p:cNvPicPr>
          <p:nvPr>
            <p:ph idx="1"/>
          </p:nvPr>
        </p:nvPicPr>
        <p:blipFill>
          <a:blip r:embed="rId2" cstate="email">
            <a:extLst>
              <a:ext uri="{28A0092B-C50C-407E-A947-70E740481C1C}">
                <a14:useLocalDpi xmlns:a14="http://schemas.microsoft.com/office/drawing/2010/main"/>
              </a:ext>
            </a:extLst>
          </a:blip>
          <a:srcRect l="-52708" r="-52708"/>
          <a:stretch>
            <a:fillRect/>
          </a:stretch>
        </p:blipFill>
        <p:spPr>
          <a:xfrm>
            <a:off x="-6442798" y="-1507330"/>
            <a:ext cx="22153578" cy="13956754"/>
          </a:xfrm>
        </p:spPr>
      </p:pic>
    </p:spTree>
    <p:extLst>
      <p:ext uri="{BB962C8B-B14F-4D97-AF65-F5344CB8AC3E}">
        <p14:creationId xmlns:p14="http://schemas.microsoft.com/office/powerpoint/2010/main" val="9092244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010400" cy="4977236"/>
          </a:xfrm>
        </p:spPr>
        <p:txBody>
          <a:bodyPr/>
          <a:lstStyle/>
          <a:p>
            <a:pPr marL="39688" indent="0">
              <a:buNone/>
            </a:pPr>
            <a:r>
              <a:rPr lang="en-US" sz="3200" dirty="0" smtClean="0">
                <a:latin typeface="+mj-lt"/>
              </a:rPr>
              <a:t>There is at </a:t>
            </a:r>
            <a:r>
              <a:rPr lang="en-US" sz="3200" dirty="0">
                <a:latin typeface="+mj-lt"/>
              </a:rPr>
              <a:t>least </a:t>
            </a:r>
            <a:r>
              <a:rPr lang="en-US" sz="3200" dirty="0" smtClean="0">
                <a:latin typeface="+mj-lt"/>
              </a:rPr>
              <a:t>40-60% </a:t>
            </a:r>
            <a:r>
              <a:rPr lang="en-US" sz="3200" dirty="0">
                <a:latin typeface="+mj-lt"/>
              </a:rPr>
              <a:t>of our </a:t>
            </a:r>
            <a:r>
              <a:rPr lang="en-US" sz="3200" dirty="0" smtClean="0">
                <a:latin typeface="+mj-lt"/>
              </a:rPr>
              <a:t>population </a:t>
            </a:r>
            <a:r>
              <a:rPr lang="en-US" sz="3200" dirty="0">
                <a:latin typeface="+mj-lt"/>
              </a:rPr>
              <a:t>which </a:t>
            </a:r>
            <a:r>
              <a:rPr lang="en-US" sz="3200" dirty="0" smtClean="0">
                <a:latin typeface="+mj-lt"/>
              </a:rPr>
              <a:t>attending the</a:t>
            </a:r>
            <a:r>
              <a:rPr lang="en-US" sz="3200" dirty="0" smtClean="0">
                <a:latin typeface="+mj-lt"/>
              </a:rPr>
              <a:t> </a:t>
            </a:r>
            <a:r>
              <a:rPr lang="en-US" sz="3200" dirty="0">
                <a:latin typeface="+mj-lt"/>
              </a:rPr>
              <a:t>Sunday morning worship service model will not reach. We need to have churches that focus on this percentage </a:t>
            </a:r>
            <a:r>
              <a:rPr lang="en-US" sz="3200" b="1" dirty="0">
                <a:latin typeface="+mj-lt"/>
              </a:rPr>
              <a:t>and</a:t>
            </a:r>
            <a:r>
              <a:rPr lang="en-US" sz="3200" dirty="0">
                <a:latin typeface="+mj-lt"/>
              </a:rPr>
              <a:t> on the other percentage. Both are necessary.</a:t>
            </a:r>
          </a:p>
          <a:p>
            <a:pPr marL="39688" indent="0">
              <a:buNone/>
            </a:pPr>
            <a:r>
              <a:rPr lang="en-US" sz="3200" b="1" dirty="0">
                <a:latin typeface="+mj-lt"/>
              </a:rPr>
              <a:t>Right now, most of our eggs are in one basket. </a:t>
            </a:r>
          </a:p>
        </p:txBody>
      </p:sp>
      <p:sp>
        <p:nvSpPr>
          <p:cNvPr id="5" name="Rectangle 7"/>
          <p:cNvSpPr txBox="1">
            <a:spLocks noChangeArrowheads="1"/>
          </p:cNvSpPr>
          <p:nvPr/>
        </p:nvSpPr>
        <p:spPr bwMode="auto">
          <a:xfrm>
            <a:off x="381000" y="-19709"/>
            <a:ext cx="6972300" cy="1282700"/>
          </a:xfrm>
          <a:prstGeom prst="rect">
            <a:avLst/>
          </a:prstGeom>
          <a:noFill/>
          <a:ln w="12700">
            <a:noFill/>
            <a:miter lim="800000"/>
            <a:headEnd/>
            <a:tailEnd/>
          </a:ln>
        </p:spPr>
        <p:txBody>
          <a:bodyPr vert="horz" wrap="square" lIns="50800" tIns="50800" rIns="132080" bIns="50800" numCol="1" anchor="ctr" anchorCtr="0" compatLnSpc="1">
            <a:prstTxWarp prst="textNoShape">
              <a:avLst/>
            </a:prstTxWarp>
          </a:bodyPr>
          <a:lstStyle>
            <a:lvl1pPr marL="39688" indent="-39688" algn="r" rtl="0" eaLnBrk="0" fontAlgn="base" hangingPunct="0">
              <a:spcBef>
                <a:spcPct val="0"/>
              </a:spcBef>
              <a:spcAft>
                <a:spcPct val="0"/>
              </a:spcAft>
              <a:defRPr sz="4000">
                <a:solidFill>
                  <a:srgbClr val="52340A"/>
                </a:solidFill>
                <a:latin typeface="+mj-lt"/>
                <a:ea typeface="+mj-ea"/>
                <a:cs typeface="+mj-cs"/>
                <a:sym typeface="Trebuchet MS Bold" charset="0"/>
              </a:defRPr>
            </a:lvl1pPr>
            <a:lvl2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2pPr>
            <a:lvl3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3pPr>
            <a:lvl4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4pPr>
            <a:lvl5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5pPr>
            <a:lvl6pPr marL="4968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6pPr>
            <a:lvl7pPr marL="9540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7pPr>
            <a:lvl8pPr marL="14112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8pPr>
            <a:lvl9pPr marL="18684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9pPr>
          </a:lstStyle>
          <a:p>
            <a:pPr indent="0" algn="ctr" eaLnBrk="1" hangingPunct="1"/>
            <a:r>
              <a:rPr lang="en-US" b="1" dirty="0"/>
              <a:t>Putting it together</a:t>
            </a:r>
          </a:p>
        </p:txBody>
      </p:sp>
      <p:pic>
        <p:nvPicPr>
          <p:cNvPr id="1026" name="Picture 2" descr="http://www.eastspring.ae/Image_Repository/Content_Images/basket%20eggs.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99793" l="0" r="100000"/>
                    </a14:imgEffect>
                  </a14:imgLayer>
                </a14:imgProps>
              </a:ext>
              <a:ext uri="{28A0092B-C50C-407E-A947-70E740481C1C}">
                <a14:useLocalDpi xmlns:a14="http://schemas.microsoft.com/office/drawing/2010/main"/>
              </a:ext>
            </a:extLst>
          </a:blip>
          <a:srcRect/>
          <a:stretch>
            <a:fillRect/>
          </a:stretch>
        </p:blipFill>
        <p:spPr bwMode="auto">
          <a:xfrm>
            <a:off x="5608221" y="5105032"/>
            <a:ext cx="2819400" cy="1878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326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675308"/>
            <a:ext cx="8981954" cy="656590"/>
          </a:xfrm>
        </p:spPr>
        <p:txBody>
          <a:bodyPr>
            <a:normAutofit fontScale="90000"/>
          </a:bodyPr>
          <a:lstStyle/>
          <a:p>
            <a:r>
              <a:rPr lang="en-US" dirty="0" smtClean="0"/>
              <a:t>Are </a:t>
            </a:r>
            <a:r>
              <a:rPr lang="en-US" dirty="0" err="1" smtClean="0"/>
              <a:t>attractional</a:t>
            </a:r>
            <a:r>
              <a:rPr lang="en-US" dirty="0" smtClean="0"/>
              <a:t> metrics (nickels and noses) adequate for </a:t>
            </a:r>
            <a:r>
              <a:rPr lang="en-US" dirty="0" smtClean="0"/>
              <a:t>2022?</a:t>
            </a:r>
            <a:endParaRPr lang="en-US" dirty="0"/>
          </a:p>
        </p:txBody>
      </p:sp>
      <p:sp>
        <p:nvSpPr>
          <p:cNvPr id="3" name="Content Placeholder 2"/>
          <p:cNvSpPr>
            <a:spLocks noGrp="1"/>
          </p:cNvSpPr>
          <p:nvPr>
            <p:ph idx="1"/>
          </p:nvPr>
        </p:nvSpPr>
        <p:spPr>
          <a:xfrm>
            <a:off x="457200" y="1853547"/>
            <a:ext cx="8229600" cy="4524315"/>
          </a:xfrm>
        </p:spPr>
        <p:txBody>
          <a:bodyPr>
            <a:normAutofit/>
          </a:bodyPr>
          <a:lstStyle/>
          <a:p>
            <a:pPr>
              <a:buNone/>
            </a:pPr>
            <a:r>
              <a:rPr lang="en-US" sz="2800" b="1" i="1" dirty="0" smtClean="0">
                <a:solidFill>
                  <a:srgbClr val="008000"/>
                </a:solidFill>
                <a:latin typeface="+mj-lt"/>
              </a:rPr>
              <a:t>“Adequate metrics for your church will reflect your understanding of the mission of Jesus”.</a:t>
            </a:r>
            <a:r>
              <a:rPr lang="en-US" sz="2800" b="1" i="1" dirty="0" smtClean="0">
                <a:solidFill>
                  <a:srgbClr val="7030A0"/>
                </a:solidFill>
                <a:latin typeface="+mj-lt"/>
              </a:rPr>
              <a:t>  </a:t>
            </a:r>
            <a:r>
              <a:rPr lang="en-US" sz="2800" dirty="0" smtClean="0">
                <a:latin typeface="+mj-lt"/>
              </a:rPr>
              <a:t>Dave Ferguson, lead pastor at </a:t>
            </a:r>
            <a:r>
              <a:rPr lang="en-US" sz="2800" i="1" dirty="0" smtClean="0">
                <a:latin typeface="+mj-lt"/>
              </a:rPr>
              <a:t>Community</a:t>
            </a:r>
            <a:r>
              <a:rPr lang="en-US" sz="2800" dirty="0" smtClean="0">
                <a:latin typeface="+mj-lt"/>
              </a:rPr>
              <a:t> in Chicago</a:t>
            </a:r>
          </a:p>
          <a:p>
            <a:pPr>
              <a:buNone/>
            </a:pPr>
            <a:r>
              <a:rPr lang="en-US" sz="2800" b="1" dirty="0" smtClean="0">
                <a:latin typeface="+mj-lt"/>
              </a:rPr>
              <a:t>COUNTING</a:t>
            </a:r>
            <a:r>
              <a:rPr lang="en-US" sz="2800" dirty="0" smtClean="0">
                <a:latin typeface="+mj-lt"/>
              </a:rPr>
              <a:t> or </a:t>
            </a:r>
            <a:r>
              <a:rPr lang="en-US" sz="2800" b="1" dirty="0" smtClean="0">
                <a:latin typeface="+mj-lt"/>
              </a:rPr>
              <a:t>MEASURING?</a:t>
            </a:r>
          </a:p>
          <a:p>
            <a:pPr>
              <a:buNone/>
            </a:pPr>
            <a:r>
              <a:rPr lang="en-US" sz="2800" b="1" u="sng" dirty="0" smtClean="0">
                <a:latin typeface="+mj-lt"/>
              </a:rPr>
              <a:t>Missional Church Metrics:</a:t>
            </a:r>
          </a:p>
          <a:p>
            <a:r>
              <a:rPr lang="en-US" sz="2800" dirty="0" smtClean="0">
                <a:latin typeface="+mj-lt"/>
              </a:rPr>
              <a:t>Reach		Impact	</a:t>
            </a:r>
          </a:p>
          <a:p>
            <a:r>
              <a:rPr lang="en-US" sz="2800" dirty="0" smtClean="0">
                <a:latin typeface="+mj-lt"/>
              </a:rPr>
              <a:t>Restore		Renew	</a:t>
            </a:r>
          </a:p>
          <a:p>
            <a:r>
              <a:rPr lang="en-US" sz="2800" dirty="0" smtClean="0">
                <a:latin typeface="+mj-lt"/>
              </a:rPr>
              <a:t>Reproduce	</a:t>
            </a:r>
          </a:p>
          <a:p>
            <a:endParaRPr lang="en-US" sz="2800" dirty="0" smtClean="0">
              <a:latin typeface="+mj-lt"/>
            </a:endParaRPr>
          </a:p>
        </p:txBody>
      </p:sp>
    </p:spTree>
    <p:extLst>
      <p:ext uri="{BB962C8B-B14F-4D97-AF65-F5344CB8AC3E}">
        <p14:creationId xmlns:p14="http://schemas.microsoft.com/office/powerpoint/2010/main" val="1876301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05"/>
            <a:ext cx="8229600" cy="656590"/>
          </a:xfrm>
        </p:spPr>
        <p:txBody>
          <a:bodyPr>
            <a:normAutofit fontScale="90000"/>
          </a:bodyPr>
          <a:lstStyle/>
          <a:p>
            <a:r>
              <a:rPr lang="en-US" b="1" dirty="0" smtClean="0"/>
              <a:t>Thriving churches…</a:t>
            </a:r>
            <a:endParaRPr lang="en-US" b="1" dirty="0"/>
          </a:p>
        </p:txBody>
      </p:sp>
      <p:sp>
        <p:nvSpPr>
          <p:cNvPr id="3" name="Content Placeholder 2"/>
          <p:cNvSpPr>
            <a:spLocks noGrp="1"/>
          </p:cNvSpPr>
          <p:nvPr>
            <p:ph idx="1"/>
          </p:nvPr>
        </p:nvSpPr>
        <p:spPr>
          <a:xfrm>
            <a:off x="0" y="1075511"/>
            <a:ext cx="9144000" cy="5632311"/>
          </a:xfrm>
        </p:spPr>
        <p:txBody>
          <a:bodyPr>
            <a:normAutofit/>
          </a:bodyPr>
          <a:lstStyle/>
          <a:p>
            <a:r>
              <a:rPr lang="en-US" sz="3000" dirty="0" smtClean="0">
                <a:latin typeface="+mj-lt"/>
              </a:rPr>
              <a:t>Embrace a “mixed economy” of methods</a:t>
            </a:r>
          </a:p>
          <a:p>
            <a:pPr lvl="1"/>
            <a:r>
              <a:rPr lang="en-US" sz="3000" dirty="0" smtClean="0">
                <a:latin typeface="+mj-lt"/>
              </a:rPr>
              <a:t>ATTRACTIONAL</a:t>
            </a:r>
          </a:p>
          <a:p>
            <a:pPr lvl="1"/>
            <a:r>
              <a:rPr lang="en-US" sz="3000" dirty="0" smtClean="0">
                <a:latin typeface="+mj-lt"/>
              </a:rPr>
              <a:t>ENGAGED</a:t>
            </a:r>
          </a:p>
          <a:p>
            <a:pPr lvl="1"/>
            <a:r>
              <a:rPr lang="en-US" sz="3000" dirty="0" smtClean="0">
                <a:latin typeface="+mj-lt"/>
              </a:rPr>
              <a:t>INCARNATIONAL</a:t>
            </a:r>
          </a:p>
          <a:p>
            <a:r>
              <a:rPr lang="en-US" sz="3000" dirty="0" smtClean="0">
                <a:latin typeface="+mj-lt"/>
              </a:rPr>
              <a:t>Live </a:t>
            </a:r>
            <a:r>
              <a:rPr lang="en-US" sz="3000" dirty="0">
                <a:latin typeface="+mj-lt"/>
              </a:rPr>
              <a:t>in a balance between “attractional” church </a:t>
            </a:r>
            <a:r>
              <a:rPr lang="en-US" sz="3000" dirty="0" smtClean="0">
                <a:latin typeface="+mj-lt"/>
              </a:rPr>
              <a:t>    and </a:t>
            </a:r>
            <a:r>
              <a:rPr lang="en-US" sz="3000" dirty="0">
                <a:latin typeface="+mj-lt"/>
              </a:rPr>
              <a:t>“missional church</a:t>
            </a:r>
            <a:r>
              <a:rPr lang="en-US" sz="3000" dirty="0" smtClean="0">
                <a:latin typeface="+mj-lt"/>
              </a:rPr>
              <a:t>”</a:t>
            </a:r>
          </a:p>
          <a:p>
            <a:r>
              <a:rPr lang="en-US" sz="3000" dirty="0" smtClean="0">
                <a:latin typeface="+mj-lt"/>
              </a:rPr>
              <a:t>Leadership is </a:t>
            </a:r>
            <a:r>
              <a:rPr lang="en-US" sz="3000" b="1" i="1" dirty="0" smtClean="0">
                <a:latin typeface="+mj-lt"/>
              </a:rPr>
              <a:t>catalytic, visionary, passionate</a:t>
            </a:r>
          </a:p>
          <a:p>
            <a:r>
              <a:rPr lang="en-US" sz="3000" dirty="0" smtClean="0">
                <a:latin typeface="+mj-lt"/>
              </a:rPr>
              <a:t>Manage </a:t>
            </a:r>
            <a:r>
              <a:rPr lang="en-US" sz="3000" dirty="0">
                <a:latin typeface="+mj-lt"/>
              </a:rPr>
              <a:t>both EXTERNAL and INTERNAL </a:t>
            </a:r>
            <a:r>
              <a:rPr lang="en-US" sz="3000" dirty="0" smtClean="0">
                <a:latin typeface="+mj-lt"/>
              </a:rPr>
              <a:t>focus </a:t>
            </a:r>
          </a:p>
          <a:p>
            <a:r>
              <a:rPr lang="en-US" sz="3000" dirty="0" smtClean="0">
                <a:latin typeface="+mj-lt"/>
              </a:rPr>
              <a:t>Acknowledge we live in Post-Christendom</a:t>
            </a:r>
          </a:p>
          <a:p>
            <a:r>
              <a:rPr lang="en-US" sz="3000" dirty="0" smtClean="0">
                <a:latin typeface="+mj-lt"/>
              </a:rPr>
              <a:t>Embrace entrepreneurial thinking/methods</a:t>
            </a:r>
            <a:endParaRPr lang="en-US" sz="3000" dirty="0">
              <a:latin typeface="+mj-lt"/>
            </a:endParaRPr>
          </a:p>
        </p:txBody>
      </p:sp>
    </p:spTree>
    <p:extLst>
      <p:ext uri="{BB962C8B-B14F-4D97-AF65-F5344CB8AC3E}">
        <p14:creationId xmlns:p14="http://schemas.microsoft.com/office/powerpoint/2010/main" val="3487488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050" y="800100"/>
            <a:ext cx="8343900"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800100"/>
            <a:ext cx="976653" cy="146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 descr="C:\Users\Kris\AppData\Local\Temp\ian-diagram-size-of-audience.png"/>
          <p:cNvPicPr>
            <a:picLocks noChangeAspect="1" noChangeArrowheads="1"/>
          </p:cNvPicPr>
          <p:nvPr/>
        </p:nvPicPr>
        <p:blipFill rotWithShape="1">
          <a:blip r:embed="rId4"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6934200" y="1136336"/>
            <a:ext cx="1538564" cy="12994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57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72499"/>
            <a:ext cx="7956956" cy="1200329"/>
          </a:xfrm>
        </p:spPr>
        <p:txBody>
          <a:bodyPr/>
          <a:lstStyle/>
          <a:p>
            <a:pPr algn="ctr" eaLnBrk="1" hangingPunct="1">
              <a:defRPr/>
            </a:pPr>
            <a:r>
              <a:rPr lang="en-US" b="1" dirty="0" smtClean="0">
                <a:latin typeface="Helvetica Neue" charset="0"/>
                <a:cs typeface="Helvetica Neue" charset="0"/>
                <a:sym typeface="Helvetica Neue" charset="0"/>
              </a:rPr>
              <a:t>The State of the Church in the  21</a:t>
            </a:r>
            <a:r>
              <a:rPr lang="en-US" b="1" baseline="30000" dirty="0" smtClean="0">
                <a:latin typeface="Helvetica Neue" charset="0"/>
                <a:cs typeface="Helvetica Neue" charset="0"/>
                <a:sym typeface="Helvetica Neue" charset="0"/>
              </a:rPr>
              <a:t>st</a:t>
            </a:r>
            <a:r>
              <a:rPr lang="en-US" b="1" dirty="0" smtClean="0">
                <a:latin typeface="Helvetica Neue" charset="0"/>
                <a:cs typeface="Helvetica Neue" charset="0"/>
                <a:sym typeface="Helvetica Neue" charset="0"/>
              </a:rPr>
              <a:t> Century</a:t>
            </a:r>
            <a:endParaRPr lang="en-US" b="1" dirty="0" smtClean="0">
              <a:latin typeface="Helvetica Neue" charset="0"/>
              <a:ea typeface="ヒラギノ角ゴ ProN W6" charset="0"/>
              <a:cs typeface="ヒラギノ角ゴ ProN W6" charset="0"/>
              <a:sym typeface="Helvetica Neue" charset="0"/>
            </a:endParaRPr>
          </a:p>
        </p:txBody>
      </p:sp>
      <p:sp>
        <p:nvSpPr>
          <p:cNvPr id="22530" name="TextBox 1"/>
          <p:cNvSpPr txBox="1">
            <a:spLocks noChangeArrowheads="1"/>
          </p:cNvSpPr>
          <p:nvPr/>
        </p:nvSpPr>
        <p:spPr bwMode="auto">
          <a:xfrm>
            <a:off x="229317" y="2035969"/>
            <a:ext cx="8184839" cy="3342740"/>
          </a:xfrm>
          <a:prstGeom prst="rect">
            <a:avLst/>
          </a:prstGeom>
          <a:noFill/>
          <a:ln w="9525">
            <a:noFill/>
            <a:miter lim="800000"/>
            <a:headEnd/>
            <a:tailEnd/>
          </a:ln>
        </p:spPr>
        <p:txBody>
          <a:bodyPr wrap="square" lIns="64291" tIns="32146" rIns="64291" bIns="32146">
            <a:spAutoFit/>
          </a:bodyPr>
          <a:lstStyle/>
          <a:p>
            <a:pPr algn="ctr"/>
            <a:r>
              <a:rPr lang="en-US" sz="2800" b="1" dirty="0"/>
              <a:t>Every truth passes through three stages before it is recognized.</a:t>
            </a:r>
          </a:p>
          <a:p>
            <a:pPr algn="ctr"/>
            <a:endParaRPr lang="en-US" b="1" dirty="0"/>
          </a:p>
          <a:p>
            <a:pPr algn="ctr"/>
            <a:r>
              <a:rPr lang="en-US" sz="3600" b="1" dirty="0">
                <a:solidFill>
                  <a:srgbClr val="008000"/>
                </a:solidFill>
              </a:rPr>
              <a:t>In the first, it is ridiculed.</a:t>
            </a:r>
          </a:p>
          <a:p>
            <a:pPr algn="ctr"/>
            <a:r>
              <a:rPr lang="en-US" sz="3600" b="1" dirty="0">
                <a:solidFill>
                  <a:srgbClr val="008000"/>
                </a:solidFill>
              </a:rPr>
              <a:t>In the second, it is opposed.</a:t>
            </a:r>
          </a:p>
          <a:p>
            <a:pPr algn="ctr"/>
            <a:r>
              <a:rPr lang="en-US" sz="3600" b="1" dirty="0">
                <a:solidFill>
                  <a:srgbClr val="008000"/>
                </a:solidFill>
              </a:rPr>
              <a:t>In the third, it is regarded as self-evident.</a:t>
            </a:r>
          </a:p>
          <a:p>
            <a:pPr algn="ctr"/>
            <a:endParaRPr lang="en-US" dirty="0"/>
          </a:p>
          <a:p>
            <a:pPr algn="ctr"/>
            <a:r>
              <a:rPr lang="en-US" sz="1300" dirty="0"/>
              <a:t>Arthur Schopenhauer</a:t>
            </a:r>
          </a:p>
        </p:txBody>
      </p:sp>
    </p:spTree>
    <p:extLst>
      <p:ext uri="{BB962C8B-B14F-4D97-AF65-F5344CB8AC3E}">
        <p14:creationId xmlns:p14="http://schemas.microsoft.com/office/powerpoint/2010/main" val="3876891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US" dirty="0"/>
              <a:t>Option #1</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050" y="800100"/>
            <a:ext cx="8343900"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800100"/>
            <a:ext cx="976653" cy="146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descr="C:\Users\Kris\AppData\Local\Temp\ian-diagram-size-of-audience.png"/>
          <p:cNvPicPr>
            <a:picLocks noChangeAspect="1" noChangeArrowheads="1"/>
          </p:cNvPicPr>
          <p:nvPr/>
        </p:nvPicPr>
        <p:blipFill rotWithShape="1">
          <a:blip r:embed="rId4"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6934200" y="1136336"/>
            <a:ext cx="1538564" cy="12994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798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US" dirty="0"/>
              <a:t>Option #2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050" y="800100"/>
            <a:ext cx="8343900"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800100"/>
            <a:ext cx="976653" cy="146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 descr="C:\Users\Kris\AppData\Local\Temp\ian-diagram-size-of-audience.png"/>
          <p:cNvPicPr>
            <a:picLocks noChangeAspect="1" noChangeArrowheads="1"/>
          </p:cNvPicPr>
          <p:nvPr/>
        </p:nvPicPr>
        <p:blipFill rotWithShape="1">
          <a:blip r:embed="rId4"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6934200" y="1136336"/>
            <a:ext cx="1538564" cy="12994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0" y="838200"/>
            <a:ext cx="396875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1171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US" dirty="0"/>
              <a:t>Option #3</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050" y="800100"/>
            <a:ext cx="8343900"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800100"/>
            <a:ext cx="976653" cy="146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 descr="C:\Users\Kris\AppData\Local\Temp\ian-diagram-size-of-audience.png"/>
          <p:cNvPicPr>
            <a:picLocks noChangeAspect="1" noChangeArrowheads="1"/>
          </p:cNvPicPr>
          <p:nvPr/>
        </p:nvPicPr>
        <p:blipFill rotWithShape="1">
          <a:blip r:embed="rId4"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6934200" y="1136336"/>
            <a:ext cx="1538564" cy="12994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cstate="email">
            <a:duotone>
              <a:prstClr val="black"/>
              <a:srgbClr val="FFFFCC">
                <a:tint val="45000"/>
                <a:satMod val="400000"/>
              </a:srgbClr>
            </a:duotone>
            <a:extLst>
              <a:ext uri="{28A0092B-C50C-407E-A947-70E740481C1C}">
                <a14:useLocalDpi xmlns:a14="http://schemas.microsoft.com/office/drawing/2010/main"/>
              </a:ext>
            </a:extLst>
          </a:blip>
          <a:srcRect/>
          <a:stretch>
            <a:fillRect/>
          </a:stretch>
        </p:blipFill>
        <p:spPr bwMode="auto">
          <a:xfrm>
            <a:off x="6668825" y="1441098"/>
            <a:ext cx="976653" cy="985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0" y="838200"/>
            <a:ext cx="396875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7982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0"/>
          <p:cNvSpPr>
            <a:spLocks noGrp="1" noChangeArrowheads="1"/>
          </p:cNvSpPr>
          <p:nvPr>
            <p:ph idx="1"/>
          </p:nvPr>
        </p:nvSpPr>
        <p:spPr>
          <a:xfrm>
            <a:off x="2605087" y="1593623"/>
            <a:ext cx="6081713" cy="4173752"/>
          </a:xfrm>
        </p:spPr>
        <p:txBody>
          <a:bodyPr vert="horz" lIns="68580" tIns="34290" rIns="99060" bIns="34290" rtlCol="0">
            <a:normAutofit fontScale="85000" lnSpcReduction="10000"/>
          </a:bodyPr>
          <a:lstStyle/>
          <a:p>
            <a:pPr marL="29766" indent="0">
              <a:buClr>
                <a:srgbClr val="000000"/>
              </a:buClr>
              <a:buNone/>
            </a:pPr>
            <a:r>
              <a:rPr lang="en-US" sz="3600" dirty="0">
                <a:solidFill>
                  <a:srgbClr val="652616"/>
                </a:solidFill>
                <a:latin typeface="+mj-lt"/>
              </a:rPr>
              <a:t>Strong mission focus</a:t>
            </a:r>
          </a:p>
          <a:p>
            <a:pPr marL="29766" indent="0">
              <a:buClr>
                <a:srgbClr val="000000"/>
              </a:buClr>
              <a:buNone/>
            </a:pPr>
            <a:endParaRPr lang="en-US" sz="3600" dirty="0">
              <a:solidFill>
                <a:srgbClr val="652616"/>
              </a:solidFill>
              <a:latin typeface="+mj-lt"/>
            </a:endParaRPr>
          </a:p>
          <a:p>
            <a:pPr marL="29766" indent="0">
              <a:buClr>
                <a:srgbClr val="000000"/>
              </a:buClr>
              <a:buNone/>
            </a:pPr>
            <a:endParaRPr lang="en-US" sz="3600" dirty="0">
              <a:solidFill>
                <a:srgbClr val="652616"/>
              </a:solidFill>
              <a:latin typeface="+mj-lt"/>
            </a:endParaRPr>
          </a:p>
          <a:p>
            <a:pPr marL="29766" indent="0">
              <a:buClr>
                <a:srgbClr val="000000"/>
              </a:buClr>
              <a:buNone/>
            </a:pPr>
            <a:r>
              <a:rPr lang="en-US" sz="3600" dirty="0">
                <a:solidFill>
                  <a:srgbClr val="652616"/>
                </a:solidFill>
                <a:latin typeface="+mj-lt"/>
              </a:rPr>
              <a:t>Willingness to re-imagine church</a:t>
            </a:r>
          </a:p>
          <a:p>
            <a:pPr marL="29766" indent="0">
              <a:buClr>
                <a:srgbClr val="000000"/>
              </a:buClr>
              <a:buNone/>
            </a:pPr>
            <a:endParaRPr lang="en-US" sz="3600" dirty="0">
              <a:solidFill>
                <a:srgbClr val="652616"/>
              </a:solidFill>
              <a:latin typeface="+mj-lt"/>
            </a:endParaRPr>
          </a:p>
          <a:p>
            <a:pPr marL="29766" indent="0">
              <a:buClr>
                <a:srgbClr val="000000"/>
              </a:buClr>
              <a:buNone/>
            </a:pPr>
            <a:endParaRPr lang="en-US" sz="3600" dirty="0">
              <a:solidFill>
                <a:srgbClr val="652616"/>
              </a:solidFill>
              <a:latin typeface="+mj-lt"/>
            </a:endParaRPr>
          </a:p>
          <a:p>
            <a:pPr marL="29766" indent="0">
              <a:buClr>
                <a:srgbClr val="000000"/>
              </a:buClr>
              <a:buNone/>
            </a:pPr>
            <a:r>
              <a:rPr lang="en-US" sz="3900" dirty="0">
                <a:solidFill>
                  <a:srgbClr val="652616"/>
                </a:solidFill>
                <a:latin typeface="+mj-lt"/>
              </a:rPr>
              <a:t>Commitment to both existing and new forms of church</a:t>
            </a:r>
          </a:p>
        </p:txBody>
      </p:sp>
      <p:sp>
        <p:nvSpPr>
          <p:cNvPr id="13" name="Rectangle 7"/>
          <p:cNvSpPr txBox="1">
            <a:spLocks noChangeArrowheads="1"/>
          </p:cNvSpPr>
          <p:nvPr/>
        </p:nvSpPr>
        <p:spPr bwMode="auto">
          <a:xfrm>
            <a:off x="-325627" y="177784"/>
            <a:ext cx="8759354" cy="962025"/>
          </a:xfrm>
          <a:prstGeom prst="rect">
            <a:avLst/>
          </a:prstGeom>
          <a:noFill/>
          <a:ln w="12700">
            <a:noFill/>
            <a:miter lim="800000"/>
            <a:headEnd/>
            <a:tailEnd/>
          </a:ln>
        </p:spPr>
        <p:txBody>
          <a:bodyPr vert="horz" wrap="square" lIns="38100" tIns="38100" rIns="99060" bIns="38100" numCol="1" anchor="ctr" anchorCtr="0" compatLnSpc="1">
            <a:prstTxWarp prst="textNoShape">
              <a:avLst/>
            </a:prstTxWarp>
          </a:bodyPr>
          <a:lstStyle>
            <a:lvl1pPr marL="39688" indent="-39688" algn="r" rtl="0" eaLnBrk="0" fontAlgn="base" hangingPunct="0">
              <a:spcBef>
                <a:spcPct val="0"/>
              </a:spcBef>
              <a:spcAft>
                <a:spcPct val="0"/>
              </a:spcAft>
              <a:defRPr sz="4000">
                <a:solidFill>
                  <a:srgbClr val="52340A"/>
                </a:solidFill>
                <a:latin typeface="+mj-lt"/>
                <a:ea typeface="+mj-ea"/>
                <a:cs typeface="+mj-cs"/>
                <a:sym typeface="Trebuchet MS Bold" charset="0"/>
              </a:defRPr>
            </a:lvl1pPr>
            <a:lvl2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2pPr>
            <a:lvl3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3pPr>
            <a:lvl4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4pPr>
            <a:lvl5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5pPr>
            <a:lvl6pPr marL="4968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6pPr>
            <a:lvl7pPr marL="9540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7pPr>
            <a:lvl8pPr marL="14112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8pPr>
            <a:lvl9pPr marL="18684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9pPr>
          </a:lstStyle>
          <a:p>
            <a:pPr indent="0" algn="ctr" eaLnBrk="1" hangingPunct="1"/>
            <a:r>
              <a:rPr lang="en-US" sz="4400" dirty="0" smtClean="0">
                <a:solidFill>
                  <a:srgbClr val="652616"/>
                </a:solidFill>
              </a:rPr>
              <a:t>3 characteristics of churches reaching their community</a:t>
            </a:r>
            <a:endParaRPr lang="en-US" sz="4400" dirty="0">
              <a:solidFill>
                <a:srgbClr val="652616"/>
              </a:solidFill>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0" y="1593623"/>
            <a:ext cx="1085850" cy="977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394180" y="4331967"/>
            <a:ext cx="1185681" cy="1095375"/>
            <a:chOff x="327619" y="3981450"/>
            <a:chExt cx="1580908" cy="1460500"/>
          </a:xfrm>
        </p:grpSpPr>
        <p:pic>
          <p:nvPicPr>
            <p:cNvPr id="512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19" y="3981450"/>
              <a:ext cx="976653" cy="146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8409" y="4114800"/>
              <a:ext cx="760118"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1388715" y="2820387"/>
            <a:ext cx="1165920" cy="990410"/>
            <a:chOff x="327620" y="2617515"/>
            <a:chExt cx="1554560" cy="1320547"/>
          </a:xfrm>
        </p:grpSpPr>
        <p:pic>
          <p:nvPicPr>
            <p:cNvPr id="9" name="Picture 8" descr="Business: group presentation Group meeting for business presentation symbol,vector,illustration,group,business,presentation,meeting,participation,engagement,stakeholder,people,humans,man,woman,person,male,femal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7620" y="2617515"/>
              <a:ext cx="1554560" cy="1320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240000">
              <a:off x="955355" y="2831737"/>
              <a:ext cx="838200" cy="661720"/>
            </a:xfrm>
            <a:prstGeom prst="rect">
              <a:avLst/>
            </a:prstGeom>
            <a:noFill/>
          </p:spPr>
          <p:txBody>
            <a:bodyPr wrap="square" rtlCol="0">
              <a:spAutoFit/>
            </a:bodyPr>
            <a:lstStyle/>
            <a:p>
              <a:r>
                <a:rPr lang="en-US" sz="525" dirty="0">
                  <a:latin typeface="Kristen ITC" pitchFamily="66" charset="0"/>
                </a:rPr>
                <a:t>Coffeehouse</a:t>
              </a:r>
            </a:p>
            <a:p>
              <a:r>
                <a:rPr lang="en-US" sz="525" dirty="0">
                  <a:latin typeface="Kristen ITC" pitchFamily="66" charset="0"/>
                </a:rPr>
                <a:t>Messy Church</a:t>
              </a:r>
            </a:p>
            <a:p>
              <a:r>
                <a:rPr lang="en-US" sz="525" dirty="0">
                  <a:latin typeface="Kristen ITC" pitchFamily="66" charset="0"/>
                </a:rPr>
                <a:t>Running Club</a:t>
              </a:r>
            </a:p>
            <a:p>
              <a:r>
                <a:rPr lang="en-US" sz="525" dirty="0">
                  <a:latin typeface="Kristen ITC" pitchFamily="66" charset="0"/>
                </a:rPr>
                <a:t>Single Moms</a:t>
              </a:r>
            </a:p>
            <a:p>
              <a:r>
                <a:rPr lang="en-US" sz="525" dirty="0">
                  <a:latin typeface="Kristen ITC" pitchFamily="66" charset="0"/>
                </a:rPr>
                <a:t>Neighborhood</a:t>
              </a:r>
            </a:p>
          </p:txBody>
        </p:sp>
      </p:grpSp>
    </p:spTree>
    <p:extLst>
      <p:ext uri="{BB962C8B-B14F-4D97-AF65-F5344CB8AC3E}">
        <p14:creationId xmlns:p14="http://schemas.microsoft.com/office/powerpoint/2010/main" val="38398136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10"/>
          <p:cNvSpPr>
            <a:spLocks noGrp="1" noChangeArrowheads="1"/>
          </p:cNvSpPr>
          <p:nvPr>
            <p:ph idx="1"/>
          </p:nvPr>
        </p:nvSpPr>
        <p:spPr>
          <a:xfrm>
            <a:off x="609600" y="618126"/>
            <a:ext cx="8108950" cy="5051425"/>
          </a:xfrm>
        </p:spPr>
        <p:txBody>
          <a:bodyPr rIns="132080">
            <a:noAutofit/>
          </a:bodyPr>
          <a:lstStyle/>
          <a:p>
            <a:pPr eaLnBrk="1" hangingPunct="1">
              <a:buClr>
                <a:srgbClr val="000000"/>
              </a:buClr>
              <a:buNone/>
            </a:pPr>
            <a:endParaRPr lang="en-US" sz="3600" dirty="0" smtClean="0"/>
          </a:p>
          <a:p>
            <a:r>
              <a:rPr lang="en-GB" sz="3600" dirty="0">
                <a:latin typeface="+mj-lt"/>
              </a:rPr>
              <a:t>Day &amp; Time</a:t>
            </a:r>
          </a:p>
          <a:p>
            <a:r>
              <a:rPr lang="en-GB" sz="3600" dirty="0">
                <a:latin typeface="+mj-lt"/>
              </a:rPr>
              <a:t>Who leads</a:t>
            </a:r>
          </a:p>
          <a:p>
            <a:r>
              <a:rPr lang="en-GB" sz="3600" dirty="0">
                <a:latin typeface="+mj-lt"/>
              </a:rPr>
              <a:t>Parish &amp; Place</a:t>
            </a:r>
          </a:p>
          <a:p>
            <a:r>
              <a:rPr lang="en-GB" sz="3600" dirty="0">
                <a:latin typeface="+mj-lt"/>
              </a:rPr>
              <a:t>Style of Public Meeting</a:t>
            </a:r>
          </a:p>
          <a:p>
            <a:r>
              <a:rPr lang="en-GB" sz="3600" dirty="0">
                <a:latin typeface="+mj-lt"/>
              </a:rPr>
              <a:t>Group Size</a:t>
            </a:r>
          </a:p>
          <a:p>
            <a:r>
              <a:rPr lang="en-GB" sz="3600" dirty="0">
                <a:latin typeface="+mj-lt"/>
              </a:rPr>
              <a:t>Basis of Membership / Commitment</a:t>
            </a:r>
          </a:p>
          <a:p>
            <a:r>
              <a:rPr lang="en-GB" sz="3600" dirty="0">
                <a:latin typeface="+mj-lt"/>
              </a:rPr>
              <a:t>Priority of Worship</a:t>
            </a:r>
          </a:p>
        </p:txBody>
      </p:sp>
      <p:sp>
        <p:nvSpPr>
          <p:cNvPr id="9" name="Rectangle 7"/>
          <p:cNvSpPr txBox="1">
            <a:spLocks noChangeArrowheads="1"/>
          </p:cNvSpPr>
          <p:nvPr/>
        </p:nvSpPr>
        <p:spPr bwMode="auto">
          <a:xfrm>
            <a:off x="-180266" y="179081"/>
            <a:ext cx="6972300" cy="1282700"/>
          </a:xfrm>
          <a:prstGeom prst="rect">
            <a:avLst/>
          </a:prstGeom>
          <a:noFill/>
          <a:ln w="12700">
            <a:noFill/>
            <a:miter lim="800000"/>
            <a:headEnd/>
            <a:tailEnd/>
          </a:ln>
        </p:spPr>
        <p:txBody>
          <a:bodyPr vert="horz" wrap="square" lIns="50800" tIns="50800" rIns="132080" bIns="50800" numCol="1" anchor="ctr" anchorCtr="0" compatLnSpc="1">
            <a:prstTxWarp prst="textNoShape">
              <a:avLst/>
            </a:prstTxWarp>
          </a:bodyPr>
          <a:lstStyle>
            <a:lvl1pPr marL="39688" indent="-39688" algn="r" rtl="0" eaLnBrk="0" fontAlgn="base" hangingPunct="0">
              <a:spcBef>
                <a:spcPct val="0"/>
              </a:spcBef>
              <a:spcAft>
                <a:spcPct val="0"/>
              </a:spcAft>
              <a:defRPr sz="4000">
                <a:solidFill>
                  <a:srgbClr val="52340A"/>
                </a:solidFill>
                <a:latin typeface="+mj-lt"/>
                <a:ea typeface="+mj-ea"/>
                <a:cs typeface="+mj-cs"/>
                <a:sym typeface="Trebuchet MS Bold" charset="0"/>
              </a:defRPr>
            </a:lvl1pPr>
            <a:lvl2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2pPr>
            <a:lvl3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3pPr>
            <a:lvl4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4pPr>
            <a:lvl5pPr marL="39688" indent="-39688" algn="r" rtl="0" eaLnBrk="0" fontAlgn="base" hangingPunct="0">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5pPr>
            <a:lvl6pPr marL="4968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6pPr>
            <a:lvl7pPr marL="9540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7pPr>
            <a:lvl8pPr marL="14112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8pPr>
            <a:lvl9pPr marL="1868488" algn="r" rtl="0" fontAlgn="base">
              <a:spcBef>
                <a:spcPct val="0"/>
              </a:spcBef>
              <a:spcAft>
                <a:spcPct val="0"/>
              </a:spcAft>
              <a:defRPr sz="4000">
                <a:solidFill>
                  <a:srgbClr val="094053"/>
                </a:solidFill>
                <a:latin typeface="Trebuchet MS Bold" charset="0"/>
                <a:ea typeface="ヒラギノ角ゴ ProN W6" charset="0"/>
                <a:cs typeface="ヒラギノ角ゴ ProN W6" charset="0"/>
                <a:sym typeface="Trebuchet MS Bold" charset="0"/>
              </a:defRPr>
            </a:lvl9pPr>
          </a:lstStyle>
          <a:p>
            <a:pPr indent="0" eaLnBrk="1" hangingPunct="1"/>
            <a:r>
              <a:rPr lang="en-US" sz="4400" b="1" dirty="0"/>
              <a:t>What’s Up For Change?</a:t>
            </a:r>
          </a:p>
        </p:txBody>
      </p:sp>
    </p:spTree>
    <p:extLst>
      <p:ext uri="{BB962C8B-B14F-4D97-AF65-F5344CB8AC3E}">
        <p14:creationId xmlns:p14="http://schemas.microsoft.com/office/powerpoint/2010/main" val="39369949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55" y="0"/>
            <a:ext cx="9190613" cy="6857999"/>
          </a:xfrm>
          <a:prstGeom prst="rect">
            <a:avLst/>
          </a:prstGeom>
        </p:spPr>
      </p:pic>
      <p:sp>
        <p:nvSpPr>
          <p:cNvPr id="2" name="TextBox 1"/>
          <p:cNvSpPr txBox="1"/>
          <p:nvPr/>
        </p:nvSpPr>
        <p:spPr>
          <a:xfrm>
            <a:off x="261852" y="981943"/>
            <a:ext cx="8192192" cy="507831"/>
          </a:xfrm>
          <a:prstGeom prst="rect">
            <a:avLst/>
          </a:prstGeom>
          <a:noFill/>
        </p:spPr>
        <p:txBody>
          <a:bodyPr wrap="square" rtlCol="0">
            <a:spAutoFit/>
          </a:bodyPr>
          <a:lstStyle/>
          <a:p>
            <a:r>
              <a:rPr lang="en-US" sz="2700" dirty="0">
                <a:solidFill>
                  <a:srgbClr val="652616"/>
                </a:solidFill>
              </a:rPr>
              <a:t>When Gathered </a:t>
            </a:r>
            <a:r>
              <a:rPr lang="en-US" sz="2700" dirty="0">
                <a:solidFill>
                  <a:srgbClr val="FF0000"/>
                </a:solidFill>
              </a:rPr>
              <a:t>AND</a:t>
            </a:r>
            <a:r>
              <a:rPr lang="en-US" sz="2700" dirty="0"/>
              <a:t> </a:t>
            </a:r>
            <a:r>
              <a:rPr lang="en-US" sz="2700" dirty="0">
                <a:solidFill>
                  <a:srgbClr val="652616"/>
                </a:solidFill>
              </a:rPr>
              <a:t>Scattered work together…</a:t>
            </a:r>
          </a:p>
        </p:txBody>
      </p:sp>
    </p:spTree>
    <p:extLst>
      <p:ext uri="{BB962C8B-B14F-4D97-AF65-F5344CB8AC3E}">
        <p14:creationId xmlns:p14="http://schemas.microsoft.com/office/powerpoint/2010/main" val="40775599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1" y="486173"/>
            <a:ext cx="6353175" cy="710804"/>
          </a:xfrm>
        </p:spPr>
        <p:txBody>
          <a:bodyPr/>
          <a:lstStyle/>
          <a:p>
            <a:r>
              <a:rPr lang="en-US" dirty="0"/>
              <a:t>            </a:t>
            </a:r>
            <a:r>
              <a:rPr lang="en-US" dirty="0">
                <a:solidFill>
                  <a:srgbClr val="652616"/>
                </a:solidFill>
              </a:rPr>
              <a:t> Models </a:t>
            </a:r>
          </a:p>
        </p:txBody>
      </p:sp>
      <p:sp>
        <p:nvSpPr>
          <p:cNvPr id="3" name="Content Placeholder 2"/>
          <p:cNvSpPr>
            <a:spLocks noGrp="1"/>
          </p:cNvSpPr>
          <p:nvPr>
            <p:ph sz="half" idx="1"/>
          </p:nvPr>
        </p:nvSpPr>
        <p:spPr/>
        <p:txBody>
          <a:bodyPr/>
          <a:lstStyle/>
          <a:p>
            <a:pPr marL="0" indent="0">
              <a:buNone/>
            </a:pPr>
            <a:r>
              <a:rPr lang="en-US" dirty="0">
                <a:solidFill>
                  <a:srgbClr val="652616"/>
                </a:solidFill>
              </a:rPr>
              <a:t>Attractional (Gathered) </a:t>
            </a:r>
          </a:p>
        </p:txBody>
      </p:sp>
      <p:sp>
        <p:nvSpPr>
          <p:cNvPr id="4" name="Content Placeholder 3"/>
          <p:cNvSpPr>
            <a:spLocks noGrp="1"/>
          </p:cNvSpPr>
          <p:nvPr>
            <p:ph sz="half" idx="2"/>
          </p:nvPr>
        </p:nvSpPr>
        <p:spPr/>
        <p:txBody>
          <a:bodyPr/>
          <a:lstStyle/>
          <a:p>
            <a:pPr marL="0" indent="0">
              <a:buNone/>
            </a:pPr>
            <a:r>
              <a:rPr lang="en-US" dirty="0">
                <a:solidFill>
                  <a:srgbClr val="652616"/>
                </a:solidFill>
              </a:rPr>
              <a:t>Missional (Scattered)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525" y="2282429"/>
            <a:ext cx="3095828" cy="3143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2619" y="2914650"/>
            <a:ext cx="3301701" cy="1872441"/>
          </a:xfrm>
          <a:prstGeom prst="rect">
            <a:avLst/>
          </a:prstGeom>
        </p:spPr>
      </p:pic>
      <p:pic>
        <p:nvPicPr>
          <p:cNvPr id="5" name="Picture 4" descr="attractionalchurch.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08100"/>
            <a:ext cx="9144000" cy="4231178"/>
          </a:xfrm>
          <a:prstGeom prst="rect">
            <a:avLst/>
          </a:prstGeom>
        </p:spPr>
      </p:pic>
    </p:spTree>
    <p:extLst>
      <p:ext uri="{BB962C8B-B14F-4D97-AF65-F5344CB8AC3E}">
        <p14:creationId xmlns:p14="http://schemas.microsoft.com/office/powerpoint/2010/main" val="19801932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407033" y="0"/>
            <a:ext cx="8370014" cy="1143000"/>
          </a:xfrm>
        </p:spPr>
        <p:txBody>
          <a:bodyPr/>
          <a:lstStyle/>
          <a:p>
            <a:pPr algn="ctr"/>
            <a:r>
              <a:rPr lang="en-US" b="1" dirty="0" smtClean="0"/>
              <a:t>Either/Or</a:t>
            </a:r>
            <a:endParaRPr lang="en-US" b="1" dirty="0"/>
          </a:p>
        </p:txBody>
      </p:sp>
      <p:pic>
        <p:nvPicPr>
          <p:cNvPr id="10" name="Content Placeholder 9" descr="jMissionalAttractional.png"/>
          <p:cNvPicPr>
            <a:picLocks noGrp="1" noChangeAspect="1"/>
          </p:cNvPicPr>
          <p:nvPr>
            <p:ph idx="1"/>
          </p:nvPr>
        </p:nvPicPr>
        <p:blipFill>
          <a:blip r:embed="rId2" cstate="email">
            <a:extLst>
              <a:ext uri="{28A0092B-C50C-407E-A947-70E740481C1C}">
                <a14:useLocalDpi xmlns:a14="http://schemas.microsoft.com/office/drawing/2010/main"/>
              </a:ext>
            </a:extLst>
          </a:blip>
          <a:srcRect l="10212" r="10212"/>
          <a:stretch>
            <a:fillRect/>
          </a:stretch>
        </p:blipFill>
        <p:spPr>
          <a:xfrm>
            <a:off x="407033" y="896673"/>
            <a:ext cx="8370014" cy="5273109"/>
          </a:xfrm>
        </p:spPr>
      </p:pic>
      <p:sp>
        <p:nvSpPr>
          <p:cNvPr id="11" name="TextBox 10"/>
          <p:cNvSpPr txBox="1"/>
          <p:nvPr/>
        </p:nvSpPr>
        <p:spPr>
          <a:xfrm>
            <a:off x="3158577" y="5825789"/>
            <a:ext cx="3258336" cy="800219"/>
          </a:xfrm>
          <a:prstGeom prst="rect">
            <a:avLst/>
          </a:prstGeom>
          <a:noFill/>
        </p:spPr>
        <p:txBody>
          <a:bodyPr wrap="none" rtlCol="0">
            <a:spAutoFit/>
          </a:bodyPr>
          <a:lstStyle/>
          <a:p>
            <a:r>
              <a:rPr lang="en-US" sz="4600" b="1" dirty="0" smtClean="0">
                <a:solidFill>
                  <a:schemeClr val="tx2"/>
                </a:solidFill>
                <a:latin typeface="+mj-lt"/>
              </a:rPr>
              <a:t>Both/And!!</a:t>
            </a:r>
            <a:endParaRPr lang="en-US" sz="4600" b="1" dirty="0">
              <a:solidFill>
                <a:schemeClr val="tx2"/>
              </a:solidFill>
              <a:latin typeface="+mj-lt"/>
            </a:endParaRPr>
          </a:p>
        </p:txBody>
      </p:sp>
    </p:spTree>
    <p:extLst>
      <p:ext uri="{BB962C8B-B14F-4D97-AF65-F5344CB8AC3E}">
        <p14:creationId xmlns:p14="http://schemas.microsoft.com/office/powerpoint/2010/main" val="2912661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12" y="56165"/>
            <a:ext cx="7620000" cy="1143000"/>
          </a:xfrm>
        </p:spPr>
        <p:txBody>
          <a:bodyPr/>
          <a:lstStyle/>
          <a:p>
            <a:pPr algn="ctr"/>
            <a:r>
              <a:rPr lang="en-US" b="1" dirty="0" smtClean="0"/>
              <a:t>Pandemic Lessons</a:t>
            </a:r>
            <a:endParaRPr lang="en-US" b="1" dirty="0"/>
          </a:p>
        </p:txBody>
      </p:sp>
      <p:sp>
        <p:nvSpPr>
          <p:cNvPr id="3" name="Content Placeholder 2"/>
          <p:cNvSpPr>
            <a:spLocks noGrp="1"/>
          </p:cNvSpPr>
          <p:nvPr>
            <p:ph idx="1"/>
          </p:nvPr>
        </p:nvSpPr>
        <p:spPr>
          <a:xfrm>
            <a:off x="170436" y="1215435"/>
            <a:ext cx="8446124" cy="6089751"/>
          </a:xfrm>
        </p:spPr>
        <p:txBody>
          <a:bodyPr>
            <a:normAutofit fontScale="92500" lnSpcReduction="20000"/>
          </a:bodyPr>
          <a:lstStyle/>
          <a:p>
            <a:r>
              <a:rPr lang="en-US" sz="3200" b="1" dirty="0" smtClean="0">
                <a:latin typeface="+mj-lt"/>
              </a:rPr>
              <a:t>What do these entities share in common? </a:t>
            </a:r>
          </a:p>
          <a:p>
            <a:pPr lvl="1"/>
            <a:r>
              <a:rPr lang="en-US" sz="3000" dirty="0" smtClean="0">
                <a:latin typeface="+mj-lt"/>
              </a:rPr>
              <a:t>Higher Education</a:t>
            </a:r>
          </a:p>
          <a:p>
            <a:pPr lvl="1"/>
            <a:r>
              <a:rPr lang="en-US" sz="3000" dirty="0" smtClean="0">
                <a:latin typeface="+mj-lt"/>
              </a:rPr>
              <a:t>Hospitals/Health Care</a:t>
            </a:r>
          </a:p>
          <a:p>
            <a:pPr lvl="1"/>
            <a:r>
              <a:rPr lang="en-US" sz="3000" dirty="0" smtClean="0">
                <a:latin typeface="+mj-lt"/>
              </a:rPr>
              <a:t>Restaurants</a:t>
            </a:r>
          </a:p>
          <a:p>
            <a:pPr lvl="1"/>
            <a:r>
              <a:rPr lang="en-US" sz="3000" dirty="0" smtClean="0">
                <a:latin typeface="+mj-lt"/>
              </a:rPr>
              <a:t>Movie Theaters</a:t>
            </a:r>
          </a:p>
          <a:p>
            <a:pPr lvl="1"/>
            <a:r>
              <a:rPr lang="en-US" sz="3000" dirty="0" smtClean="0">
                <a:latin typeface="+mj-lt"/>
              </a:rPr>
              <a:t>Churches</a:t>
            </a:r>
          </a:p>
          <a:p>
            <a:pPr marL="411480" lvl="1" indent="0">
              <a:buNone/>
            </a:pPr>
            <a:r>
              <a:rPr lang="en-US" sz="3000" b="1" dirty="0" smtClean="0">
                <a:latin typeface="+mj-lt"/>
              </a:rPr>
              <a:t>THEY:</a:t>
            </a:r>
          </a:p>
          <a:p>
            <a:pPr marL="411480" lvl="1" indent="0">
              <a:buNone/>
            </a:pPr>
            <a:r>
              <a:rPr lang="en-US" sz="3000" dirty="0" smtClean="0">
                <a:latin typeface="+mj-lt"/>
              </a:rPr>
              <a:t>-Are </a:t>
            </a:r>
            <a:r>
              <a:rPr lang="en-US" sz="3000" dirty="0" err="1" smtClean="0">
                <a:latin typeface="+mj-lt"/>
              </a:rPr>
              <a:t>atractional</a:t>
            </a:r>
            <a:r>
              <a:rPr lang="en-US" sz="3000" dirty="0" smtClean="0">
                <a:latin typeface="+mj-lt"/>
              </a:rPr>
              <a:t>, geographic	</a:t>
            </a:r>
          </a:p>
          <a:p>
            <a:pPr marL="411480" lvl="1" indent="0">
              <a:buNone/>
            </a:pPr>
            <a:r>
              <a:rPr lang="en-US" sz="3000" dirty="0" smtClean="0">
                <a:latin typeface="+mj-lt"/>
              </a:rPr>
              <a:t>-Traditional  </a:t>
            </a:r>
          </a:p>
          <a:p>
            <a:pPr marL="411480" lvl="1" indent="0">
              <a:buNone/>
            </a:pPr>
            <a:r>
              <a:rPr lang="en-US" sz="3000" dirty="0" smtClean="0">
                <a:latin typeface="+mj-lt"/>
              </a:rPr>
              <a:t>-Optional</a:t>
            </a:r>
          </a:p>
          <a:p>
            <a:pPr marL="411480" lvl="1" indent="0">
              <a:buNone/>
            </a:pPr>
            <a:r>
              <a:rPr lang="en-US" sz="3000" dirty="0" smtClean="0">
                <a:latin typeface="+mj-lt"/>
              </a:rPr>
              <a:t>-Meet an essential need</a:t>
            </a:r>
          </a:p>
          <a:p>
            <a:pPr marL="411480" lvl="1" indent="0">
              <a:buNone/>
            </a:pPr>
            <a:r>
              <a:rPr lang="en-US" sz="3000" dirty="0" smtClean="0">
                <a:latin typeface="+mj-lt"/>
              </a:rPr>
              <a:t>-Adaptive</a:t>
            </a:r>
          </a:p>
          <a:p>
            <a:pPr marL="411480" lvl="1" indent="0">
              <a:buNone/>
            </a:pPr>
            <a:r>
              <a:rPr lang="en-US" sz="3000" dirty="0" smtClean="0">
                <a:latin typeface="+mj-lt"/>
              </a:rPr>
              <a:t>-Etc.</a:t>
            </a:r>
          </a:p>
          <a:p>
            <a:pPr marL="411480" lvl="1" indent="0">
              <a:buNone/>
            </a:pPr>
            <a:r>
              <a:rPr lang="en-US" sz="3000" dirty="0">
                <a:latin typeface="+mj-lt"/>
              </a:rPr>
              <a:t>-</a:t>
            </a:r>
          </a:p>
        </p:txBody>
      </p:sp>
    </p:spTree>
    <p:extLst>
      <p:ext uri="{BB962C8B-B14F-4D97-AF65-F5344CB8AC3E}">
        <p14:creationId xmlns:p14="http://schemas.microsoft.com/office/powerpoint/2010/main" val="292421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lessons can we learn from others?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381320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386255" y="672676"/>
            <a:ext cx="8340328" cy="646331"/>
          </a:xfrm>
          <a:prstGeom prst="rect">
            <a:avLst/>
          </a:prstGeom>
        </p:spPr>
        <p:txBody>
          <a:bodyPr/>
          <a:lstStyle/>
          <a:p>
            <a:pPr algn="ctr" eaLnBrk="1" hangingPunct="1">
              <a:defRPr/>
            </a:pPr>
            <a:r>
              <a:rPr lang="en-US" b="1" dirty="0" smtClean="0">
                <a:ea typeface="ヒラギノ角ゴ ProN W6" charset="0"/>
                <a:cs typeface="ヒラギノ角ゴ ProN W6" charset="0"/>
                <a:sym typeface="Helvetica Neue" charset="0"/>
              </a:rPr>
              <a:t>   </a:t>
            </a:r>
            <a:r>
              <a:rPr lang="en-US" sz="4400" b="1" dirty="0" smtClean="0">
                <a:latin typeface="+mn-lt"/>
                <a:ea typeface="ヒラギノ角ゴ ProN W6" charset="0"/>
                <a:cs typeface="ヒラギノ角ゴ ProN W6" charset="0"/>
                <a:sym typeface="Helvetica Neue" charset="0"/>
              </a:rPr>
              <a:t>The Burning Platform Syndrome</a:t>
            </a:r>
          </a:p>
        </p:txBody>
      </p:sp>
      <p:pic>
        <p:nvPicPr>
          <p:cNvPr id="23554" name="Picture 3" descr="oil-platform_image004.jpg"/>
          <p:cNvPicPr>
            <a:picLocks noChangeAspect="1"/>
          </p:cNvPicPr>
          <p:nvPr/>
        </p:nvPicPr>
        <p:blipFill>
          <a:blip r:embed="rId3" cstate="print"/>
          <a:srcRect/>
          <a:stretch>
            <a:fillRect/>
          </a:stretch>
        </p:blipFill>
        <p:spPr bwMode="auto">
          <a:xfrm>
            <a:off x="1710313" y="1319007"/>
            <a:ext cx="5668119" cy="4577581"/>
          </a:xfrm>
          <a:prstGeom prst="rect">
            <a:avLst/>
          </a:prstGeom>
          <a:noFill/>
          <a:ln w="9525">
            <a:noFill/>
            <a:miter lim="800000"/>
            <a:headEnd/>
            <a:tailEnd/>
          </a:ln>
        </p:spPr>
      </p:pic>
      <p:sp>
        <p:nvSpPr>
          <p:cNvPr id="6" name="TextBox 5"/>
          <p:cNvSpPr txBox="1"/>
          <p:nvPr/>
        </p:nvSpPr>
        <p:spPr>
          <a:xfrm>
            <a:off x="1718441" y="2774731"/>
            <a:ext cx="5620407" cy="2677656"/>
          </a:xfrm>
          <a:prstGeom prst="rect">
            <a:avLst/>
          </a:prstGeom>
          <a:noFill/>
        </p:spPr>
        <p:txBody>
          <a:bodyPr wrap="square" rtlCol="0">
            <a:spAutoFit/>
          </a:bodyPr>
          <a:lstStyle/>
          <a:p>
            <a:pPr algn="ctr"/>
            <a:r>
              <a:rPr lang="en-US" sz="2800" b="1" dirty="0" smtClean="0">
                <a:solidFill>
                  <a:srgbClr val="FFFFFF"/>
                </a:solidFill>
                <a:latin typeface="Calibri" pitchFamily="34" charset="0"/>
              </a:rPr>
              <a:t>JULY 6, 1988</a:t>
            </a:r>
          </a:p>
          <a:p>
            <a:pPr algn="ctr"/>
            <a:r>
              <a:rPr lang="en-US" sz="2800" b="1" dirty="0" smtClean="0">
                <a:solidFill>
                  <a:schemeClr val="bg1"/>
                </a:solidFill>
                <a:latin typeface="Calibri" pitchFamily="34" charset="0"/>
              </a:rPr>
              <a:t>Piper Alpha Platform off the coast of Scotland</a:t>
            </a:r>
          </a:p>
          <a:p>
            <a:pPr algn="ctr"/>
            <a:r>
              <a:rPr lang="en-US" sz="2800" b="1" dirty="0" smtClean="0">
                <a:solidFill>
                  <a:schemeClr val="bg1"/>
                </a:solidFill>
                <a:latin typeface="Calibri" pitchFamily="34" charset="0"/>
              </a:rPr>
              <a:t>Andy Mochan</a:t>
            </a:r>
          </a:p>
          <a:p>
            <a:pPr algn="ctr"/>
            <a:r>
              <a:rPr lang="en-US" sz="2800" b="1" dirty="0" smtClean="0">
                <a:solidFill>
                  <a:schemeClr val="bg1"/>
                </a:solidFill>
                <a:latin typeface="Calibri" pitchFamily="34" charset="0"/>
              </a:rPr>
              <a:t>He jumped “because he had to, not because he wanted to.”</a:t>
            </a:r>
            <a:endParaRPr lang="en-US" sz="2800" b="1" dirty="0">
              <a:solidFill>
                <a:schemeClr val="bg1"/>
              </a:solidFill>
              <a:latin typeface="Calibri" pitchFamily="34" charset="0"/>
            </a:endParaRPr>
          </a:p>
        </p:txBody>
      </p:sp>
    </p:spTree>
    <p:extLst>
      <p:ext uri="{BB962C8B-B14F-4D97-AF65-F5344CB8AC3E}">
        <p14:creationId xmlns:p14="http://schemas.microsoft.com/office/powerpoint/2010/main" val="39582923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Rest of the Story…</a:t>
            </a:r>
            <a:endParaRPr lang="en-US" dirty="0"/>
          </a:p>
        </p:txBody>
      </p:sp>
      <p:sp>
        <p:nvSpPr>
          <p:cNvPr id="3" name="Content Placeholder 2"/>
          <p:cNvSpPr>
            <a:spLocks noGrp="1"/>
          </p:cNvSpPr>
          <p:nvPr>
            <p:ph idx="1"/>
          </p:nvPr>
        </p:nvSpPr>
        <p:spPr>
          <a:xfrm>
            <a:off x="0" y="1337441"/>
            <a:ext cx="8449436" cy="5632311"/>
          </a:xfrm>
        </p:spPr>
        <p:txBody>
          <a:bodyPr/>
          <a:lstStyle/>
          <a:p>
            <a:pPr>
              <a:buNone/>
            </a:pPr>
            <a:r>
              <a:rPr lang="en-US" sz="2400" b="1" dirty="0" smtClean="0">
                <a:latin typeface="+mj-lt"/>
              </a:rPr>
              <a:t>Joshua 1: </a:t>
            </a:r>
            <a:r>
              <a:rPr lang="en-US" sz="2400" dirty="0" smtClean="0">
                <a:latin typeface="+mj-lt"/>
              </a:rPr>
              <a:t>5 No one will be able to stand up against you all the days of your life. As I was with Moses, so I will be with you; I will never leave you nor forsake you. </a:t>
            </a:r>
            <a:r>
              <a:rPr lang="en-US" sz="2400" dirty="0" smtClean="0">
                <a:solidFill>
                  <a:srgbClr val="008000"/>
                </a:solidFill>
                <a:latin typeface="+mj-lt"/>
              </a:rPr>
              <a:t>6 </a:t>
            </a:r>
            <a:r>
              <a:rPr lang="en-US" sz="2400" b="1" i="1" dirty="0" smtClean="0">
                <a:solidFill>
                  <a:srgbClr val="008000"/>
                </a:solidFill>
                <a:latin typeface="+mj-lt"/>
              </a:rPr>
              <a:t>"Be strong and courageous</a:t>
            </a:r>
            <a:r>
              <a:rPr lang="en-US" sz="2400" dirty="0" smtClean="0">
                <a:latin typeface="+mj-lt"/>
              </a:rPr>
              <a:t>, because you will lead these people to inherit the land I swore to their forefathers to give them. 7 </a:t>
            </a:r>
            <a:r>
              <a:rPr lang="en-US" sz="2400" b="1" i="1" dirty="0" smtClean="0">
                <a:solidFill>
                  <a:srgbClr val="008000"/>
                </a:solidFill>
                <a:latin typeface="+mj-lt"/>
              </a:rPr>
              <a:t>Be strong and very courageous</a:t>
            </a:r>
            <a:r>
              <a:rPr lang="en-US" sz="2400" dirty="0" smtClean="0">
                <a:latin typeface="+mj-lt"/>
              </a:rPr>
              <a:t>. Be careful to obey all the law my servant Moses gave you; do not turn from it to the right or to the left, that you may be successful wherever you go. 8 Do not let this Book of the Law depart from your mouth; meditate on it day and night, so that you may be careful to do everything written in it. Then you will be prosperous and successful. 9 Have I not commanded you? </a:t>
            </a:r>
            <a:r>
              <a:rPr lang="en-US" sz="2400" b="1" i="1" dirty="0" smtClean="0">
                <a:solidFill>
                  <a:srgbClr val="008000"/>
                </a:solidFill>
                <a:latin typeface="+mj-lt"/>
              </a:rPr>
              <a:t>Be strong and courageous</a:t>
            </a:r>
            <a:r>
              <a:rPr lang="en-US" sz="2400" dirty="0" smtClean="0">
                <a:latin typeface="+mj-lt"/>
              </a:rPr>
              <a:t>. Do not be terrified; do not be discouraged, for the LORD your God will be with you wherever you go.</a:t>
            </a:r>
            <a:r>
              <a:rPr lang="en-US" sz="2400" dirty="0" smtClean="0"/>
              <a:t>"</a:t>
            </a:r>
            <a:endParaRPr lang="en-US" sz="2400" dirty="0"/>
          </a:p>
        </p:txBody>
      </p:sp>
    </p:spTree>
    <p:extLst>
      <p:ext uri="{BB962C8B-B14F-4D97-AF65-F5344CB8AC3E}">
        <p14:creationId xmlns:p14="http://schemas.microsoft.com/office/powerpoint/2010/main" val="108129245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662" y="1164134"/>
            <a:ext cx="8193053" cy="4832092"/>
          </a:xfrm>
          <a:prstGeom prst="rect">
            <a:avLst/>
          </a:prstGeom>
        </p:spPr>
        <p:txBody>
          <a:bodyPr wrap="square">
            <a:spAutoFit/>
          </a:bodyPr>
          <a:lstStyle/>
          <a:p>
            <a:r>
              <a:rPr lang="en-US" sz="2800" b="1" dirty="0" smtClean="0">
                <a:latin typeface="+mj-lt"/>
              </a:rPr>
              <a:t>Joshua 2: </a:t>
            </a:r>
            <a:r>
              <a:rPr lang="en-US" sz="2800" dirty="0" smtClean="0">
                <a:latin typeface="+mj-lt"/>
              </a:rPr>
              <a:t>8 Before the spies lay down for the night, </a:t>
            </a:r>
            <a:r>
              <a:rPr lang="en-US" sz="2800" dirty="0" err="1" smtClean="0">
                <a:latin typeface="+mj-lt"/>
              </a:rPr>
              <a:t>Rahab</a:t>
            </a:r>
            <a:r>
              <a:rPr lang="en-US" sz="2800" dirty="0" smtClean="0">
                <a:latin typeface="+mj-lt"/>
              </a:rPr>
              <a:t> went up on the roof 9 and said to them</a:t>
            </a:r>
            <a:r>
              <a:rPr lang="en-US" sz="2800" dirty="0" smtClean="0">
                <a:solidFill>
                  <a:srgbClr val="008000"/>
                </a:solidFill>
                <a:latin typeface="+mj-lt"/>
              </a:rPr>
              <a:t>, </a:t>
            </a:r>
            <a:r>
              <a:rPr lang="en-US" sz="2800" b="1" i="1" dirty="0" smtClean="0">
                <a:solidFill>
                  <a:srgbClr val="008000"/>
                </a:solidFill>
                <a:latin typeface="+mj-lt"/>
              </a:rPr>
              <a:t>"I know that the LORD has given this land to you and that a </a:t>
            </a:r>
            <a:r>
              <a:rPr lang="en-US" sz="2800" b="1" i="1" u="sng" dirty="0" smtClean="0">
                <a:solidFill>
                  <a:srgbClr val="008000"/>
                </a:solidFill>
                <a:latin typeface="+mj-lt"/>
              </a:rPr>
              <a:t>great fear of you has fallen on us</a:t>
            </a:r>
            <a:r>
              <a:rPr lang="en-US" sz="2800" b="1" i="1" dirty="0" smtClean="0">
                <a:solidFill>
                  <a:srgbClr val="008000"/>
                </a:solidFill>
                <a:latin typeface="+mj-lt"/>
              </a:rPr>
              <a:t>, so that all who live in this country are </a:t>
            </a:r>
            <a:r>
              <a:rPr lang="en-US" sz="2800" b="1" i="1" u="sng" dirty="0" smtClean="0">
                <a:solidFill>
                  <a:srgbClr val="008000"/>
                </a:solidFill>
                <a:latin typeface="+mj-lt"/>
              </a:rPr>
              <a:t>melting in fear </a:t>
            </a:r>
            <a:r>
              <a:rPr lang="en-US" sz="2800" b="1" i="1" dirty="0" smtClean="0">
                <a:solidFill>
                  <a:srgbClr val="008000"/>
                </a:solidFill>
                <a:latin typeface="+mj-lt"/>
              </a:rPr>
              <a:t>because of you. 10 We have heard how the LORD dried up the water of the Red Sea</a:t>
            </a:r>
            <a:r>
              <a:rPr lang="en-US" sz="2800" b="1" i="1" baseline="30000" dirty="0" smtClean="0">
                <a:solidFill>
                  <a:srgbClr val="008000"/>
                </a:solidFill>
                <a:latin typeface="+mj-lt"/>
              </a:rPr>
              <a:t> </a:t>
            </a:r>
            <a:r>
              <a:rPr lang="en-US" sz="2800" b="1" i="1" dirty="0" smtClean="0">
                <a:solidFill>
                  <a:srgbClr val="008000"/>
                </a:solidFill>
                <a:latin typeface="+mj-lt"/>
              </a:rPr>
              <a:t>for you when you came out of Egypt…11 When we heard of it, </a:t>
            </a:r>
            <a:r>
              <a:rPr lang="en-US" sz="2800" b="1" i="1" u="sng" dirty="0" smtClean="0">
                <a:solidFill>
                  <a:srgbClr val="008000"/>
                </a:solidFill>
                <a:latin typeface="+mj-lt"/>
              </a:rPr>
              <a:t>our hearts melted and everyone's courage failed because of you</a:t>
            </a:r>
            <a:r>
              <a:rPr lang="en-US" sz="2800" b="1" i="1" dirty="0" smtClean="0">
                <a:solidFill>
                  <a:srgbClr val="008000"/>
                </a:solidFill>
                <a:latin typeface="+mj-lt"/>
              </a:rPr>
              <a:t>, for the LORD your God is God in heaven above and on the earth below.”</a:t>
            </a:r>
            <a:endParaRPr lang="en-US" sz="2800" b="1" i="1" dirty="0">
              <a:solidFill>
                <a:srgbClr val="008000"/>
              </a:solidFill>
              <a:latin typeface="+mj-lt"/>
            </a:endParaRPr>
          </a:p>
        </p:txBody>
      </p:sp>
      <p:sp>
        <p:nvSpPr>
          <p:cNvPr id="3" name="TextBox 2"/>
          <p:cNvSpPr txBox="1"/>
          <p:nvPr/>
        </p:nvSpPr>
        <p:spPr>
          <a:xfrm>
            <a:off x="1954925" y="149772"/>
            <a:ext cx="5566524" cy="769441"/>
          </a:xfrm>
          <a:prstGeom prst="rect">
            <a:avLst/>
          </a:prstGeom>
          <a:noFill/>
        </p:spPr>
        <p:txBody>
          <a:bodyPr wrap="none" rtlCol="0">
            <a:spAutoFit/>
          </a:bodyPr>
          <a:lstStyle/>
          <a:p>
            <a:r>
              <a:rPr lang="en-US" sz="4400" dirty="0" smtClean="0">
                <a:solidFill>
                  <a:schemeClr val="tx2"/>
                </a:solidFill>
              </a:rPr>
              <a:t>The Rest of the Story…</a:t>
            </a:r>
            <a:endParaRPr lang="en-US" sz="4400" dirty="0">
              <a:solidFill>
                <a:schemeClr val="tx2"/>
              </a:solidFill>
            </a:endParaRPr>
          </a:p>
        </p:txBody>
      </p:sp>
    </p:spTree>
    <p:extLst>
      <p:ext uri="{BB962C8B-B14F-4D97-AF65-F5344CB8AC3E}">
        <p14:creationId xmlns:p14="http://schemas.microsoft.com/office/powerpoint/2010/main" val="371024648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27201"/>
            <a:ext cx="8431796" cy="2677656"/>
          </a:xfrm>
          <a:prstGeom prst="rect">
            <a:avLst/>
          </a:prstGeom>
          <a:noFill/>
        </p:spPr>
        <p:txBody>
          <a:bodyPr wrap="square" rtlCol="0">
            <a:spAutoFit/>
          </a:bodyPr>
          <a:lstStyle/>
          <a:p>
            <a:pPr algn="ctr"/>
            <a:r>
              <a:rPr lang="en-US" sz="2800" b="1" i="1" dirty="0">
                <a:solidFill>
                  <a:srgbClr val="008000"/>
                </a:solidFill>
                <a:latin typeface="+mj-lt"/>
              </a:rPr>
              <a:t>When he saw the crowds, he had compassion for them, because they were harassed and helpless, like sheep without a shepherd</a:t>
            </a:r>
            <a:r>
              <a:rPr lang="en-US" sz="2800" b="1" i="1" dirty="0" smtClean="0">
                <a:solidFill>
                  <a:srgbClr val="008000"/>
                </a:solidFill>
                <a:latin typeface="+mj-lt"/>
              </a:rPr>
              <a:t>. </a:t>
            </a:r>
            <a:r>
              <a:rPr lang="en-US" sz="2800" dirty="0" smtClean="0">
                <a:solidFill>
                  <a:srgbClr val="008000"/>
                </a:solidFill>
                <a:latin typeface="+mj-lt"/>
              </a:rPr>
              <a:t>Matthew 9:31</a:t>
            </a:r>
          </a:p>
          <a:p>
            <a:pPr algn="ctr"/>
            <a:endParaRPr lang="en-US" sz="2800" dirty="0" smtClean="0">
              <a:solidFill>
                <a:srgbClr val="008000"/>
              </a:solidFill>
              <a:latin typeface="+mj-lt"/>
            </a:endParaRPr>
          </a:p>
          <a:p>
            <a:pPr algn="ctr"/>
            <a:r>
              <a:rPr lang="en-US" sz="2800" b="1" i="1" dirty="0" smtClean="0">
                <a:solidFill>
                  <a:srgbClr val="008000"/>
                </a:solidFill>
                <a:latin typeface="+mj-lt"/>
              </a:rPr>
              <a:t>As </a:t>
            </a:r>
            <a:r>
              <a:rPr lang="en-US" sz="2800" b="1" i="1" dirty="0">
                <a:solidFill>
                  <a:srgbClr val="008000"/>
                </a:solidFill>
                <a:latin typeface="+mj-lt"/>
              </a:rPr>
              <a:t>he approached Jerusalem and saw the city, he wept </a:t>
            </a:r>
            <a:r>
              <a:rPr lang="en-US" sz="2800" b="1" i="1" dirty="0" smtClean="0">
                <a:solidFill>
                  <a:srgbClr val="008000"/>
                </a:solidFill>
                <a:latin typeface="+mj-lt"/>
              </a:rPr>
              <a:t> over it…</a:t>
            </a:r>
            <a:r>
              <a:rPr lang="en-US" sz="2800" dirty="0" smtClean="0">
                <a:solidFill>
                  <a:srgbClr val="008000"/>
                </a:solidFill>
                <a:latin typeface="+mj-lt"/>
              </a:rPr>
              <a:t>Luke </a:t>
            </a:r>
            <a:r>
              <a:rPr lang="en-US" sz="2800" dirty="0">
                <a:solidFill>
                  <a:srgbClr val="008000"/>
                </a:solidFill>
                <a:latin typeface="+mj-lt"/>
              </a:rPr>
              <a:t>19:41 </a:t>
            </a:r>
          </a:p>
        </p:txBody>
      </p:sp>
      <p:pic>
        <p:nvPicPr>
          <p:cNvPr id="3" name="Picture 2"/>
          <p:cNvPicPr>
            <a:picLocks noChangeAspect="1"/>
          </p:cNvPicPr>
          <p:nvPr/>
        </p:nvPicPr>
        <p:blipFill>
          <a:blip r:embed="rId2"/>
          <a:stretch>
            <a:fillRect/>
          </a:stretch>
        </p:blipFill>
        <p:spPr>
          <a:xfrm>
            <a:off x="0" y="0"/>
            <a:ext cx="5846894" cy="3956398"/>
          </a:xfrm>
          <a:prstGeom prst="rect">
            <a:avLst/>
          </a:prstGeom>
        </p:spPr>
      </p:pic>
      <p:sp>
        <p:nvSpPr>
          <p:cNvPr id="4" name="TextBox 3"/>
          <p:cNvSpPr txBox="1"/>
          <p:nvPr/>
        </p:nvSpPr>
        <p:spPr>
          <a:xfrm>
            <a:off x="5846894" y="1328530"/>
            <a:ext cx="2729878" cy="1323439"/>
          </a:xfrm>
          <a:prstGeom prst="rect">
            <a:avLst/>
          </a:prstGeom>
          <a:noFill/>
        </p:spPr>
        <p:txBody>
          <a:bodyPr wrap="square" rtlCol="0">
            <a:spAutoFit/>
          </a:bodyPr>
          <a:lstStyle/>
          <a:p>
            <a:pPr algn="ctr"/>
            <a:r>
              <a:rPr lang="en-US" sz="4000" b="1" i="1" dirty="0" smtClean="0">
                <a:solidFill>
                  <a:srgbClr val="008000"/>
                </a:solidFill>
                <a:latin typeface="+mj-lt"/>
              </a:rPr>
              <a:t>Jesus and the city</a:t>
            </a:r>
            <a:endParaRPr lang="en-US" sz="4000" b="1" i="1" dirty="0">
              <a:solidFill>
                <a:srgbClr val="008000"/>
              </a:solidFill>
              <a:latin typeface="+mj-lt"/>
            </a:endParaRP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556459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386255" y="665599"/>
            <a:ext cx="8340328" cy="646331"/>
          </a:xfrm>
          <a:prstGeom prst="rect">
            <a:avLst/>
          </a:prstGeom>
        </p:spPr>
        <p:txBody>
          <a:bodyPr/>
          <a:lstStyle/>
          <a:p>
            <a:pPr algn="ctr" eaLnBrk="1" hangingPunct="1">
              <a:defRPr/>
            </a:pPr>
            <a:r>
              <a:rPr lang="en-US" b="1" dirty="0" smtClean="0">
                <a:ea typeface="ヒラギノ角ゴ ProN W6" charset="0"/>
                <a:cs typeface="ヒラギノ角ゴ ProN W6" charset="0"/>
                <a:sym typeface="Helvetica Neue" charset="0"/>
              </a:rPr>
              <a:t>   </a:t>
            </a:r>
            <a:r>
              <a:rPr lang="en-US" sz="4400" b="1" dirty="0" smtClean="0">
                <a:latin typeface="+mn-lt"/>
                <a:ea typeface="ヒラギノ角ゴ ProN W6" charset="0"/>
                <a:cs typeface="ヒラギノ角ゴ ProN W6" charset="0"/>
                <a:sym typeface="Helvetica Neue" charset="0"/>
              </a:rPr>
              <a:t>The Burning Platform Syndrome</a:t>
            </a:r>
          </a:p>
        </p:txBody>
      </p:sp>
      <p:pic>
        <p:nvPicPr>
          <p:cNvPr id="23554" name="Picture 3" descr="oil-platform_image004.jpg"/>
          <p:cNvPicPr>
            <a:picLocks noChangeAspect="1"/>
          </p:cNvPicPr>
          <p:nvPr/>
        </p:nvPicPr>
        <p:blipFill>
          <a:blip r:embed="rId3" cstate="print"/>
          <a:srcRect/>
          <a:stretch>
            <a:fillRect/>
          </a:stretch>
        </p:blipFill>
        <p:spPr bwMode="auto">
          <a:xfrm>
            <a:off x="1710313" y="1319007"/>
            <a:ext cx="5668119" cy="4577581"/>
          </a:xfrm>
          <a:prstGeom prst="rect">
            <a:avLst/>
          </a:prstGeom>
          <a:noFill/>
          <a:ln w="9525">
            <a:noFill/>
            <a:miter lim="800000"/>
            <a:headEnd/>
            <a:tailEnd/>
          </a:ln>
        </p:spPr>
      </p:pic>
      <p:sp>
        <p:nvSpPr>
          <p:cNvPr id="6" name="TextBox 5"/>
          <p:cNvSpPr txBox="1"/>
          <p:nvPr/>
        </p:nvSpPr>
        <p:spPr>
          <a:xfrm>
            <a:off x="1718441" y="2774731"/>
            <a:ext cx="5620407" cy="3108543"/>
          </a:xfrm>
          <a:prstGeom prst="rect">
            <a:avLst/>
          </a:prstGeom>
          <a:noFill/>
        </p:spPr>
        <p:txBody>
          <a:bodyPr wrap="square" rtlCol="0">
            <a:spAutoFit/>
          </a:bodyPr>
          <a:lstStyle/>
          <a:p>
            <a:pPr algn="ctr"/>
            <a:r>
              <a:rPr lang="en-US" sz="2800" b="1" dirty="0" smtClean="0">
                <a:solidFill>
                  <a:srgbClr val="FFFFFF"/>
                </a:solidFill>
                <a:latin typeface="Calibri" pitchFamily="34" charset="0"/>
              </a:rPr>
              <a:t>Personal and organizational change is often precipitated by a real or perceived “burning platform”.  Change is usually pushed by discomfort with the status quo or unease about what is predicted if change is not made.</a:t>
            </a:r>
            <a:endParaRPr lang="en-US" sz="2800" b="1" dirty="0">
              <a:solidFill>
                <a:srgbClr val="FFFFFF"/>
              </a:solidFill>
              <a:latin typeface="Calibri" pitchFamily="34" charset="0"/>
            </a:endParaRPr>
          </a:p>
        </p:txBody>
      </p:sp>
    </p:spTree>
    <p:extLst>
      <p:ext uri="{BB962C8B-B14F-4D97-AF65-F5344CB8AC3E}">
        <p14:creationId xmlns:p14="http://schemas.microsoft.com/office/powerpoint/2010/main" val="143875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last thought before we embark…</a:t>
            </a:r>
            <a:endParaRPr lang="en-US" dirty="0"/>
          </a:p>
        </p:txBody>
      </p:sp>
      <p:sp>
        <p:nvSpPr>
          <p:cNvPr id="3" name="Content Placeholder 2"/>
          <p:cNvSpPr>
            <a:spLocks noGrp="1"/>
          </p:cNvSpPr>
          <p:nvPr>
            <p:ph idx="1"/>
          </p:nvPr>
        </p:nvSpPr>
        <p:spPr>
          <a:xfrm>
            <a:off x="457200" y="1447800"/>
            <a:ext cx="8045154" cy="4693593"/>
          </a:xfrm>
        </p:spPr>
        <p:txBody>
          <a:bodyPr>
            <a:normAutofit/>
          </a:bodyPr>
          <a:lstStyle/>
          <a:p>
            <a:pPr>
              <a:buNone/>
            </a:pPr>
            <a:r>
              <a:rPr lang="en-US" b="1" dirty="0" smtClean="0"/>
              <a:t>Numbers 13-14</a:t>
            </a:r>
          </a:p>
          <a:p>
            <a:pPr>
              <a:buNone/>
            </a:pPr>
            <a:r>
              <a:rPr lang="en-US" sz="2800" b="1" i="1" dirty="0" smtClean="0">
                <a:solidFill>
                  <a:srgbClr val="7030A0"/>
                </a:solidFill>
              </a:rPr>
              <a:t>“We came to the land to which you sent us; it flows with milk and honey, and this is its fruit. Yet the people who live in the land are strong, and the towns are fortified and very large…the land devours its inhabitants; and all the people we saw were of great size…to ourselves we seemed like grasshoppers, and so we seemed to them.”</a:t>
            </a:r>
          </a:p>
          <a:p>
            <a:pPr>
              <a:buNone/>
            </a:pPr>
            <a:r>
              <a:rPr lang="en-US" sz="2800" b="1" dirty="0" smtClean="0"/>
              <a:t>So the people said: </a:t>
            </a:r>
            <a:r>
              <a:rPr lang="en-US" sz="2800" b="1" i="1" dirty="0" smtClean="0">
                <a:solidFill>
                  <a:srgbClr val="6E368C"/>
                </a:solidFill>
              </a:rPr>
              <a:t>“Let us choose a captain, and go back to Egypt…”</a:t>
            </a:r>
            <a:endParaRPr lang="en-US" sz="2800" b="1" i="1" dirty="0">
              <a:solidFill>
                <a:srgbClr val="6E368C"/>
              </a:solidFill>
            </a:endParaRPr>
          </a:p>
        </p:txBody>
      </p:sp>
    </p:spTree>
    <p:extLst>
      <p:ext uri="{BB962C8B-B14F-4D97-AF65-F5344CB8AC3E}">
        <p14:creationId xmlns:p14="http://schemas.microsoft.com/office/powerpoint/2010/main" val="325105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algn="ctr" eaLnBrk="1" hangingPunct="1">
              <a:defRPr/>
            </a:pPr>
            <a:r>
              <a:rPr lang="en-US" b="1" dirty="0" smtClean="0">
                <a:latin typeface="Helvetica Neue" charset="0"/>
                <a:cs typeface="Helvetica Neue" charset="0"/>
                <a:sym typeface="Helvetica Neue" charset="0"/>
              </a:rPr>
              <a:t>The State of the Church </a:t>
            </a:r>
            <a:endParaRPr lang="en-US" b="1" dirty="0" smtClean="0">
              <a:latin typeface="Helvetica Neue" charset="0"/>
              <a:ea typeface="ヒラギノ角ゴ ProN W6" charset="0"/>
              <a:cs typeface="ヒラギノ角ゴ ProN W6" charset="0"/>
              <a:sym typeface="Helvetica Neue" charset="0"/>
            </a:endParaRPr>
          </a:p>
        </p:txBody>
      </p:sp>
      <p:sp>
        <p:nvSpPr>
          <p:cNvPr id="2" name="TextBox 1"/>
          <p:cNvSpPr txBox="1"/>
          <p:nvPr/>
        </p:nvSpPr>
        <p:spPr>
          <a:xfrm>
            <a:off x="392906" y="1660922"/>
            <a:ext cx="8109448" cy="1634580"/>
          </a:xfrm>
          <a:prstGeom prst="rect">
            <a:avLst/>
          </a:prstGeom>
          <a:noFill/>
        </p:spPr>
        <p:txBody>
          <a:bodyPr wrap="square" lIns="64291" tIns="32146" rIns="64291" bIns="32146">
            <a:spAutoFit/>
          </a:bodyPr>
          <a:lstStyle/>
          <a:p>
            <a:pPr>
              <a:defRPr/>
            </a:pPr>
            <a:endParaRPr lang="en-US" b="1" dirty="0">
              <a:latin typeface="+mn-lt"/>
              <a:ea typeface="ヒラギノ角ゴ ProN W3" charset="0"/>
              <a:sym typeface="Helvetica Neue Light" charset="0"/>
            </a:endParaRPr>
          </a:p>
          <a:p>
            <a:pPr>
              <a:defRPr/>
            </a:pPr>
            <a:r>
              <a:rPr lang="en-US" sz="2800" b="1" dirty="0">
                <a:latin typeface="+mn-lt"/>
                <a:ea typeface="ヒラギノ角ゴ ProN W3" charset="0"/>
                <a:sym typeface="Helvetica Neue Light" charset="0"/>
              </a:rPr>
              <a:t>The percentage of people that attend a Christian Church on any given weekend is far below what pollsters </a:t>
            </a:r>
            <a:r>
              <a:rPr lang="en-US" sz="2800" b="1" dirty="0" smtClean="0">
                <a:latin typeface="+mn-lt"/>
                <a:ea typeface="ヒラギノ角ゴ ProN W3" charset="0"/>
                <a:sym typeface="Helvetica Neue Light" charset="0"/>
              </a:rPr>
              <a:t>report (40%-47%).</a:t>
            </a:r>
            <a:endParaRPr lang="en-US" sz="2800" b="1" dirty="0">
              <a:latin typeface="+mn-lt"/>
              <a:ea typeface="ヒラギノ角ゴ ProN W3" charset="0"/>
              <a:sym typeface="Helvetica Neue Light" charset="0"/>
            </a:endParaRPr>
          </a:p>
        </p:txBody>
      </p:sp>
      <p:sp>
        <p:nvSpPr>
          <p:cNvPr id="3" name="Oval 2"/>
          <p:cNvSpPr/>
          <p:nvPr/>
        </p:nvSpPr>
        <p:spPr bwMode="auto">
          <a:xfrm>
            <a:off x="5482828" y="3536156"/>
            <a:ext cx="2678906" cy="2678906"/>
          </a:xfrm>
          <a:prstGeom prst="ellipse">
            <a:avLst/>
          </a:prstGeom>
          <a:solidFill>
            <a:srgbClr val="008000"/>
          </a:solidFill>
          <a:ln w="25400" cap="flat" cmpd="sng" algn="ctr">
            <a:solidFill>
              <a:srgbClr val="000000"/>
            </a:solidFill>
            <a:prstDash val="solid"/>
            <a:round/>
            <a:headEnd type="none" w="med" len="med"/>
            <a:tailEnd type="none" w="med" len="med"/>
          </a:ln>
          <a:effectLst/>
        </p:spPr>
        <p:txBody>
          <a:bodyPr lIns="64291" tIns="32146" rIns="64291" bIns="32146" anchor="ctr"/>
          <a:lstStyle/>
          <a:p>
            <a:pPr>
              <a:defRPr/>
            </a:pPr>
            <a:r>
              <a:rPr lang="en-US" sz="5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ヒラギノ角ゴ ProN W3" charset="0"/>
                <a:sym typeface="Helvetica Neue Light" charset="0"/>
              </a:rPr>
              <a:t>17</a:t>
            </a:r>
            <a:r>
              <a:rPr lang="en-US" sz="51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ヒラギノ角ゴ ProN W3" charset="0"/>
                <a:sym typeface="Helvetica Neue Light" charset="0"/>
              </a:rPr>
              <a:t>%</a:t>
            </a:r>
          </a:p>
        </p:txBody>
      </p:sp>
      <p:sp>
        <p:nvSpPr>
          <p:cNvPr id="4" name="TextBox 3"/>
          <p:cNvSpPr txBox="1"/>
          <p:nvPr/>
        </p:nvSpPr>
        <p:spPr>
          <a:xfrm>
            <a:off x="339328" y="4179094"/>
            <a:ext cx="4446984" cy="1419137"/>
          </a:xfrm>
          <a:prstGeom prst="rect">
            <a:avLst/>
          </a:prstGeom>
          <a:noFill/>
        </p:spPr>
        <p:txBody>
          <a:bodyPr lIns="64291" tIns="32146" rIns="64291" bIns="32146">
            <a:spAutoFit/>
          </a:bodyPr>
          <a:lstStyle/>
          <a:p>
            <a:pPr>
              <a:defRPr/>
            </a:pPr>
            <a:r>
              <a:rPr lang="en-US" sz="2200" b="1" dirty="0">
                <a:latin typeface="Helvetica Neue Light" charset="0"/>
                <a:ea typeface="ヒラギノ角ゴ ProN W3" charset="0"/>
                <a:sym typeface="Helvetica Neue Light" charset="0"/>
              </a:rPr>
              <a:t>Actual counts in Christian churches show that 17% of the population actually attended.</a:t>
            </a:r>
          </a:p>
          <a:p>
            <a:pPr>
              <a:defRPr/>
            </a:pPr>
            <a:endParaRPr lang="en-US" sz="2200" b="1" dirty="0">
              <a:latin typeface="+mn-lt"/>
              <a:ea typeface="ヒラギノ角ゴ ProN W3" charset="0"/>
              <a:sym typeface="Helvetica Neue Light" charset="0"/>
            </a:endParaRPr>
          </a:p>
        </p:txBody>
      </p:sp>
      <p:sp>
        <p:nvSpPr>
          <p:cNvPr id="7" name="TextBox 6"/>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38434548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algn="ctr" eaLnBrk="1" hangingPunct="1">
              <a:defRPr/>
            </a:pPr>
            <a:r>
              <a:rPr lang="en-US" b="1" dirty="0" smtClean="0">
                <a:latin typeface="Helvetica Neue" charset="0"/>
                <a:cs typeface="Helvetica Neue" charset="0"/>
                <a:sym typeface="Helvetica Neue" charset="0"/>
              </a:rPr>
              <a:t>The State of the Church </a:t>
            </a:r>
            <a:endParaRPr lang="en-US" b="1" dirty="0" smtClean="0">
              <a:latin typeface="Helvetica Neue" charset="0"/>
              <a:ea typeface="ヒラギノ角ゴ ProN W6" charset="0"/>
              <a:cs typeface="ヒラギノ角ゴ ProN W6" charset="0"/>
              <a:sym typeface="Helvetica Neue" charset="0"/>
            </a:endParaRPr>
          </a:p>
        </p:txBody>
      </p:sp>
      <p:sp>
        <p:nvSpPr>
          <p:cNvPr id="2" name="TextBox 1"/>
          <p:cNvSpPr txBox="1"/>
          <p:nvPr/>
        </p:nvSpPr>
        <p:spPr>
          <a:xfrm>
            <a:off x="392906" y="1660922"/>
            <a:ext cx="8109448" cy="1634580"/>
          </a:xfrm>
          <a:prstGeom prst="rect">
            <a:avLst/>
          </a:prstGeom>
          <a:noFill/>
        </p:spPr>
        <p:txBody>
          <a:bodyPr wrap="square" lIns="64291" tIns="32146" rIns="64291" bIns="32146">
            <a:spAutoFit/>
          </a:bodyPr>
          <a:lstStyle/>
          <a:p>
            <a:pPr>
              <a:defRPr/>
            </a:pPr>
            <a:endParaRPr lang="en-US" b="1" dirty="0">
              <a:latin typeface="+mn-lt"/>
              <a:ea typeface="ヒラギノ角ゴ ProN W3" charset="0"/>
              <a:sym typeface="Helvetica Neue Light" charset="0"/>
            </a:endParaRPr>
          </a:p>
          <a:p>
            <a:pPr>
              <a:defRPr/>
            </a:pPr>
            <a:r>
              <a:rPr lang="en-US" sz="2800" b="1" dirty="0">
                <a:latin typeface="+mn-lt"/>
                <a:ea typeface="ヒラギノ角ゴ ProN W3" charset="0"/>
                <a:sym typeface="Helvetica Neue Light" charset="0"/>
              </a:rPr>
              <a:t>The percentage of people that attend a Christian Church on any given weekend is far below what pollsters </a:t>
            </a:r>
            <a:r>
              <a:rPr lang="en-US" sz="2800" b="1" dirty="0" smtClean="0">
                <a:latin typeface="+mn-lt"/>
                <a:ea typeface="ヒラギノ角ゴ ProN W3" charset="0"/>
                <a:sym typeface="Helvetica Neue Light" charset="0"/>
              </a:rPr>
              <a:t>report (40%-47%).</a:t>
            </a:r>
            <a:endParaRPr lang="en-US" sz="2800" b="1" dirty="0">
              <a:latin typeface="+mn-lt"/>
              <a:ea typeface="ヒラギノ角ゴ ProN W3" charset="0"/>
              <a:sym typeface="Helvetica Neue Light" charset="0"/>
            </a:endParaRPr>
          </a:p>
        </p:txBody>
      </p:sp>
      <p:sp>
        <p:nvSpPr>
          <p:cNvPr id="3" name="Oval 2"/>
          <p:cNvSpPr/>
          <p:nvPr/>
        </p:nvSpPr>
        <p:spPr bwMode="auto">
          <a:xfrm>
            <a:off x="5482828" y="3536156"/>
            <a:ext cx="2678906" cy="2678906"/>
          </a:xfrm>
          <a:prstGeom prst="ellipse">
            <a:avLst/>
          </a:prstGeom>
          <a:solidFill>
            <a:srgbClr val="008000"/>
          </a:solidFill>
          <a:ln w="25400" cap="flat" cmpd="sng" algn="ctr">
            <a:solidFill>
              <a:srgbClr val="000000"/>
            </a:solidFill>
            <a:prstDash val="solid"/>
            <a:round/>
            <a:headEnd type="none" w="med" len="med"/>
            <a:tailEnd type="none" w="med" len="med"/>
          </a:ln>
          <a:effectLst/>
        </p:spPr>
        <p:txBody>
          <a:bodyPr lIns="64291" tIns="32146" rIns="64291" bIns="32146" anchor="ctr"/>
          <a:lstStyle/>
          <a:p>
            <a:pPr>
              <a:defRPr/>
            </a:pPr>
            <a:r>
              <a:rPr lang="en-US" sz="5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ヒラギノ角ゴ ProN W3" charset="0"/>
                <a:sym typeface="Helvetica Neue Light" charset="0"/>
              </a:rPr>
              <a:t>  15%</a:t>
            </a:r>
            <a:endParaRPr lang="en-US" sz="51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ヒラギノ角ゴ ProN W3" charset="0"/>
              <a:sym typeface="Helvetica Neue Light" charset="0"/>
            </a:endParaRPr>
          </a:p>
        </p:txBody>
      </p:sp>
      <p:sp>
        <p:nvSpPr>
          <p:cNvPr id="4" name="TextBox 3"/>
          <p:cNvSpPr txBox="1"/>
          <p:nvPr/>
        </p:nvSpPr>
        <p:spPr>
          <a:xfrm>
            <a:off x="339328" y="4179094"/>
            <a:ext cx="4446984" cy="1419137"/>
          </a:xfrm>
          <a:prstGeom prst="rect">
            <a:avLst/>
          </a:prstGeom>
          <a:noFill/>
        </p:spPr>
        <p:txBody>
          <a:bodyPr lIns="64291" tIns="32146" rIns="64291" bIns="32146">
            <a:spAutoFit/>
          </a:bodyPr>
          <a:lstStyle/>
          <a:p>
            <a:pPr>
              <a:defRPr/>
            </a:pPr>
            <a:r>
              <a:rPr lang="en-US" sz="2200" b="1" dirty="0">
                <a:latin typeface="Helvetica Neue Light" charset="0"/>
                <a:ea typeface="ヒラギノ角ゴ ProN W3" charset="0"/>
                <a:sym typeface="Helvetica Neue Light" charset="0"/>
              </a:rPr>
              <a:t>Actual counts in Christian churches show that 17% of the population actually attended.</a:t>
            </a:r>
          </a:p>
          <a:p>
            <a:pPr>
              <a:defRPr/>
            </a:pPr>
            <a:endParaRPr lang="en-US" sz="2200" b="1" dirty="0">
              <a:latin typeface="+mn-lt"/>
              <a:ea typeface="ヒラギノ角ゴ ProN W3" charset="0"/>
              <a:sym typeface="Helvetica Neue Light" charset="0"/>
            </a:endParaRPr>
          </a:p>
        </p:txBody>
      </p:sp>
      <p:sp>
        <p:nvSpPr>
          <p:cNvPr id="7" name="TextBox 6"/>
          <p:cNvSpPr txBox="1"/>
          <p:nvPr/>
        </p:nvSpPr>
        <p:spPr>
          <a:xfrm>
            <a:off x="4089797" y="6375797"/>
            <a:ext cx="4607719" cy="218808"/>
          </a:xfrm>
          <a:prstGeom prst="rect">
            <a:avLst/>
          </a:prstGeom>
          <a:noFill/>
        </p:spPr>
        <p:txBody>
          <a:bodyPr wrap="square" lIns="64291" tIns="32146" rIns="64291" bIns="32146" rtlCol="0">
            <a:spAutoFit/>
          </a:bodyPr>
          <a:lstStyle/>
          <a:p>
            <a:pPr algn="r"/>
            <a:r>
              <a:rPr lang="en-US" sz="1000" dirty="0" smtClean="0">
                <a:latin typeface="Calibri" pitchFamily="34" charset="0"/>
              </a:rPr>
              <a:t>Source:  The American Church Research Project, 2010. www.TheAmericanChurch.org</a:t>
            </a:r>
            <a:endParaRPr lang="en-US" sz="1000" dirty="0">
              <a:latin typeface="Calibri" pitchFamily="34" charset="0"/>
            </a:endParaRPr>
          </a:p>
        </p:txBody>
      </p:sp>
    </p:spTree>
    <p:extLst>
      <p:ext uri="{BB962C8B-B14F-4D97-AF65-F5344CB8AC3E}">
        <p14:creationId xmlns:p14="http://schemas.microsoft.com/office/powerpoint/2010/main" val="41823782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C Theme">
  <a:themeElements>
    <a:clrScheme name="Custom 19">
      <a:dk1>
        <a:srgbClr val="2F2B20"/>
      </a:dk1>
      <a:lt1>
        <a:srgbClr val="FFFFFF"/>
      </a:lt1>
      <a:dk2>
        <a:srgbClr val="0E6B2D"/>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20947</TotalTime>
  <Words>1977</Words>
  <Application>Microsoft Macintosh PowerPoint</Application>
  <PresentationFormat>On-screen Show (4:3)</PresentationFormat>
  <Paragraphs>323</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CHC Theme</vt:lpstr>
      <vt:lpstr>The State of the Church in  21st Century America</vt:lpstr>
      <vt:lpstr>PowerPoint Presentation</vt:lpstr>
      <vt:lpstr>“Toto, I have a feeling we’re not in Kansas anymore.” </vt:lpstr>
      <vt:lpstr>The State of the Church in the  21st Century</vt:lpstr>
      <vt:lpstr>   The Burning Platform Syndrome</vt:lpstr>
      <vt:lpstr>   The Burning Platform Syndrome</vt:lpstr>
      <vt:lpstr>One last thought before we embark…</vt:lpstr>
      <vt:lpstr>The State of the Church </vt:lpstr>
      <vt:lpstr>The State of the Church </vt:lpstr>
      <vt:lpstr>PowerPoint Presentation</vt:lpstr>
      <vt:lpstr>PowerPoint Presentation</vt:lpstr>
      <vt:lpstr>The State of the Church </vt:lpstr>
      <vt:lpstr>PowerPoint Presentation</vt:lpstr>
      <vt:lpstr>PowerPoint Presentation</vt:lpstr>
      <vt:lpstr>Mega Church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SOUTHERN BAPTIST BAPTISMS</vt:lpstr>
      <vt:lpstr>PowerPoint Presentation</vt:lpstr>
      <vt:lpstr>PowerPoint Presentation</vt:lpstr>
      <vt:lpstr>PowerPoint Presentation</vt:lpstr>
      <vt:lpstr>500 active members</vt:lpstr>
      <vt:lpstr>Why frequency is dropping</vt:lpstr>
      <vt:lpstr>What does this mean to us??</vt:lpstr>
      <vt:lpstr>Perilous times…</vt:lpstr>
      <vt:lpstr>PowerPoint Presentation</vt:lpstr>
      <vt:lpstr>PowerPoint Presentation</vt:lpstr>
      <vt:lpstr>Are attractional metrics (nickels and noses) adequate for 2022?</vt:lpstr>
      <vt:lpstr>Thriving churches…</vt:lpstr>
      <vt:lpstr>PowerPoint Presentation</vt:lpstr>
      <vt:lpstr>Option #1</vt:lpstr>
      <vt:lpstr>Option #2</vt:lpstr>
      <vt:lpstr>Option #3</vt:lpstr>
      <vt:lpstr>PowerPoint Presentation</vt:lpstr>
      <vt:lpstr>PowerPoint Presentation</vt:lpstr>
      <vt:lpstr>PowerPoint Presentation</vt:lpstr>
      <vt:lpstr>             Models </vt:lpstr>
      <vt:lpstr>Either/Or</vt:lpstr>
      <vt:lpstr>Pandemic Lessons</vt:lpstr>
      <vt:lpstr>What lessons can we learn from others?</vt:lpstr>
      <vt:lpstr>The Rest of the Story…</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Wilson</dc:creator>
  <cp:lastModifiedBy>Bill Wilson</cp:lastModifiedBy>
  <cp:revision>49</cp:revision>
  <dcterms:created xsi:type="dcterms:W3CDTF">2014-01-06T04:44:25Z</dcterms:created>
  <dcterms:modified xsi:type="dcterms:W3CDTF">2022-01-10T13:29:04Z</dcterms:modified>
</cp:coreProperties>
</file>